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1144" r:id="rId2"/>
    <p:sldId id="1130" r:id="rId3"/>
    <p:sldId id="1131" r:id="rId4"/>
    <p:sldId id="1133" r:id="rId5"/>
    <p:sldId id="1134" r:id="rId6"/>
    <p:sldId id="1123" r:id="rId7"/>
    <p:sldId id="1129" r:id="rId8"/>
    <p:sldId id="1158"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9" autoAdjust="0"/>
    <p:restoredTop sz="96437" autoAdjust="0"/>
  </p:normalViewPr>
  <p:slideViewPr>
    <p:cSldViewPr snapToGrid="0" snapToObjects="1">
      <p:cViewPr varScale="1">
        <p:scale>
          <a:sx n="62" d="100"/>
          <a:sy n="62" d="100"/>
        </p:scale>
        <p:origin x="1228"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2BC28-1781-4837-B22F-A5F64F697AB6}" type="datetimeFigureOut">
              <a:rPr lang="nb-NO" smtClean="0"/>
              <a:t>13.10.2023</a:t>
            </a:fld>
            <a:endParaRPr lang="nb-NO"/>
          </a:p>
        </p:txBody>
      </p:sp>
      <p:sp>
        <p:nvSpPr>
          <p:cNvPr id="4" name="Plassholder for lysbil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B4B88-1DA4-4389-8F9A-E22908B73C56}" type="slidenum">
              <a:rPr lang="nb-NO" smtClean="0"/>
              <a:t>‹#›</a:t>
            </a:fld>
            <a:endParaRPr lang="nb-NO"/>
          </a:p>
        </p:txBody>
      </p:sp>
    </p:spTree>
    <p:extLst>
      <p:ext uri="{BB962C8B-B14F-4D97-AF65-F5344CB8AC3E}">
        <p14:creationId xmlns:p14="http://schemas.microsoft.com/office/powerpoint/2010/main" val="75055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Se på listen over yrker i Norge. Velg deg ut 5 yrker som du tror du kunne tenke deg å jobbe med. Søk gjerne opp noen av yrkene som du ikke kjenner til fra tidligere slik at du finner ut hva de innebærer. Velg deg så ut en favoritt blant disse 5.</a:t>
            </a:r>
          </a:p>
          <a:p>
            <a:endParaRPr lang="nb-NO" dirty="0"/>
          </a:p>
        </p:txBody>
      </p:sp>
      <p:sp>
        <p:nvSpPr>
          <p:cNvPr id="4" name="Plassholder for lysbildenummer 3"/>
          <p:cNvSpPr>
            <a:spLocks noGrp="1"/>
          </p:cNvSpPr>
          <p:nvPr>
            <p:ph type="sldNum" sz="quarter" idx="5"/>
          </p:nvPr>
        </p:nvSpPr>
        <p:spPr/>
        <p:txBody>
          <a:bodyPr/>
          <a:lstStyle/>
          <a:p>
            <a:fld id="{1FBB4B88-1DA4-4389-8F9A-E22908B73C56}" type="slidenum">
              <a:rPr lang="nb-NO" smtClean="0"/>
              <a:t>2</a:t>
            </a:fld>
            <a:endParaRPr lang="nb-NO"/>
          </a:p>
        </p:txBody>
      </p:sp>
    </p:spTree>
    <p:extLst>
      <p:ext uri="{BB962C8B-B14F-4D97-AF65-F5344CB8AC3E}">
        <p14:creationId xmlns:p14="http://schemas.microsoft.com/office/powerpoint/2010/main" val="192944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0150" y="1143000"/>
            <a:ext cx="4457700" cy="3086100"/>
          </a:xfrm>
        </p:spPr>
      </p:sp>
      <p:sp>
        <p:nvSpPr>
          <p:cNvPr id="3" name="Plassholder for notater 2"/>
          <p:cNvSpPr>
            <a:spLocks noGrp="1"/>
          </p:cNvSpPr>
          <p:nvPr>
            <p:ph type="body" idx="1"/>
          </p:nvPr>
        </p:nvSpPr>
        <p:spPr/>
        <p:txBody>
          <a:bodyPr/>
          <a:lstStyle/>
          <a:p>
            <a:pPr marL="0" lvl="0" indent="0">
              <a:lnSpc>
                <a:spcPct val="107000"/>
              </a:lnSpc>
              <a:buFont typeface="+mj-lt"/>
              <a:buNone/>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Se på bedriftene i Østfold. Kjenner du igjen mange av dem? Søk gjerne opp noen av bedriftene du ikke kjenner til for å finne ut hva de driver med. Tror du du finner ditt valgte favorittyrke blant noen av disse bedriftene? Hva med noen av de andre yrkene du valgte ut i forrige punkt?</a:t>
            </a:r>
          </a:p>
          <a:p>
            <a:pPr marL="457200">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1FBB4B88-1DA4-4389-8F9A-E22908B73C56}" type="slidenum">
              <a:rPr lang="nb-NO" smtClean="0"/>
              <a:t>4</a:t>
            </a:fld>
            <a:endParaRPr lang="nb-NO"/>
          </a:p>
        </p:txBody>
      </p:sp>
    </p:spTree>
    <p:extLst>
      <p:ext uri="{BB962C8B-B14F-4D97-AF65-F5344CB8AC3E}">
        <p14:creationId xmlns:p14="http://schemas.microsoft.com/office/powerpoint/2010/main" val="366172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0150" y="1143000"/>
            <a:ext cx="44577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FBB4B88-1DA4-4389-8F9A-E22908B73C56}" type="slidenum">
              <a:rPr lang="nb-NO" smtClean="0"/>
              <a:t>5</a:t>
            </a:fld>
            <a:endParaRPr lang="nb-NO"/>
          </a:p>
        </p:txBody>
      </p:sp>
    </p:spTree>
    <p:extLst>
      <p:ext uri="{BB962C8B-B14F-4D97-AF65-F5344CB8AC3E}">
        <p14:creationId xmlns:p14="http://schemas.microsoft.com/office/powerpoint/2010/main" val="21097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0150" y="1143000"/>
            <a:ext cx="4457700" cy="3086100"/>
          </a:xfrm>
        </p:spPr>
      </p:sp>
      <p:sp>
        <p:nvSpPr>
          <p:cNvPr id="3" name="Plassholder for notater 2"/>
          <p:cNvSpPr>
            <a:spLocks noGrp="1"/>
          </p:cNvSpPr>
          <p:nvPr>
            <p:ph type="body" idx="1"/>
          </p:nvPr>
        </p:nvSpPr>
        <p:spPr/>
        <p:txBody>
          <a:bodyPr/>
          <a:lstStyle/>
          <a:p>
            <a:pPr marL="0" lvl="0" indent="0">
              <a:lnSpc>
                <a:spcPct val="107000"/>
              </a:lnSpc>
              <a:buFont typeface="+mj-lt"/>
              <a:buNone/>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Se på bedriftsarket med tilhørende kryss. Tror du ditt favorittyrke eller noen av de andre yrkene du valgte ut finnes på noen av arbeidsplassene her?</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Tenk om vi hadde utvidet bedriftsarket med alle 3000 bedriftene (med over 10 ansatte) som finnes i Østfold. Hvor mange muligheter har du nå til å finne ditt favorittyrke blant disse tror du? Hva med de andre valgte yrkene? Det er plass til deg i arbeidslivet! </a:t>
            </a:r>
          </a:p>
          <a:p>
            <a:pPr marL="0" lvl="0" indent="0">
              <a:lnSpc>
                <a:spcPct val="107000"/>
              </a:lnSpc>
              <a:buFont typeface="+mj-lt"/>
              <a:buNone/>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1FBB4B88-1DA4-4389-8F9A-E22908B73C56}" type="slidenum">
              <a:rPr lang="nb-NO" smtClean="0"/>
              <a:t>6</a:t>
            </a:fld>
            <a:endParaRPr lang="nb-NO"/>
          </a:p>
        </p:txBody>
      </p:sp>
    </p:spTree>
    <p:extLst>
      <p:ext uri="{BB962C8B-B14F-4D97-AF65-F5344CB8AC3E}">
        <p14:creationId xmlns:p14="http://schemas.microsoft.com/office/powerpoint/2010/main" val="211442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 film, og </a:t>
            </a:r>
          </a:p>
        </p:txBody>
      </p:sp>
      <p:sp>
        <p:nvSpPr>
          <p:cNvPr id="4" name="Plassholder for lysbildenummer 3"/>
          <p:cNvSpPr>
            <a:spLocks noGrp="1"/>
          </p:cNvSpPr>
          <p:nvPr>
            <p:ph type="sldNum" sz="quarter" idx="5"/>
          </p:nvPr>
        </p:nvSpPr>
        <p:spPr/>
        <p:txBody>
          <a:bodyPr/>
          <a:lstStyle/>
          <a:p>
            <a:fld id="{1FBB4B88-1DA4-4389-8F9A-E22908B73C56}" type="slidenum">
              <a:rPr lang="nb-NO" smtClean="0"/>
              <a:t>7</a:t>
            </a:fld>
            <a:endParaRPr lang="nb-NO"/>
          </a:p>
        </p:txBody>
      </p:sp>
    </p:spTree>
    <p:extLst>
      <p:ext uri="{BB962C8B-B14F-4D97-AF65-F5344CB8AC3E}">
        <p14:creationId xmlns:p14="http://schemas.microsoft.com/office/powerpoint/2010/main" val="107014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Materiell D</a:t>
            </a:r>
          </a:p>
        </p:txBody>
      </p:sp>
      <p:sp>
        <p:nvSpPr>
          <p:cNvPr id="4" name="Plassholder for lysbildenummer 3"/>
          <p:cNvSpPr>
            <a:spLocks noGrp="1"/>
          </p:cNvSpPr>
          <p:nvPr>
            <p:ph type="sldNum" sz="quarter" idx="5"/>
          </p:nvPr>
        </p:nvSpPr>
        <p:spPr/>
        <p:txBody>
          <a:bodyPr/>
          <a:lstStyle/>
          <a:p>
            <a:fld id="{1FBB4B88-1DA4-4389-8F9A-E22908B73C56}" type="slidenum">
              <a:rPr lang="nb-NO" smtClean="0"/>
              <a:t>8</a:t>
            </a:fld>
            <a:endParaRPr lang="nb-NO"/>
          </a:p>
        </p:txBody>
      </p:sp>
    </p:spTree>
    <p:extLst>
      <p:ext uri="{BB962C8B-B14F-4D97-AF65-F5344CB8AC3E}">
        <p14:creationId xmlns:p14="http://schemas.microsoft.com/office/powerpoint/2010/main" val="58647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749415554"/>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26377242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3470234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213543812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29816406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03961067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82329" y="2505075"/>
            <a:ext cx="4190702"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14913" y="2505075"/>
            <a:ext cx="4211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207DE4F-93BE-9549-8889-36103CB233F6}" type="datetimeFigureOut">
              <a:rPr lang="nb-NO" smtClean="0"/>
              <a:t>13.10.2023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192454031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207DE4F-93BE-9549-8889-36103CB233F6}" type="datetimeFigureOut">
              <a:rPr lang="nb-NO" smtClean="0"/>
              <a:t>13.10.2023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419199281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DE4F-93BE-9549-8889-36103CB233F6}" type="datetimeFigureOut">
              <a:rPr lang="nb-NO" smtClean="0"/>
              <a:t>13.10.2023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277209613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52019478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7687002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DE4F-93BE-9549-8889-36103CB233F6}" type="datetimeFigureOut">
              <a:rPr lang="nb-NO" smtClean="0"/>
              <a:t>13.10.2023</a:t>
            </a:fld>
            <a:endParaRPr lang="nb-NO"/>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0F897-99C3-7D4D-9D5E-C7693677DBC7}" type="slidenum">
              <a:rPr lang="nb-NO" smtClean="0"/>
              <a:t>‹#›</a:t>
            </a:fld>
            <a:endParaRPr lang="nb-NO"/>
          </a:p>
        </p:txBody>
      </p:sp>
    </p:spTree>
    <p:extLst>
      <p:ext uri="{BB962C8B-B14F-4D97-AF65-F5344CB8AC3E}">
        <p14:creationId xmlns:p14="http://schemas.microsoft.com/office/powerpoint/2010/main" val="33051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vimeo.com/508062476" TargetMode="Externa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41C1E7A4-E375-49C1-952B-342DACD22ECD}"/>
              </a:ext>
            </a:extLst>
          </p:cNvPr>
          <p:cNvSpPr txBox="1">
            <a:spLocks/>
          </p:cNvSpPr>
          <p:nvPr/>
        </p:nvSpPr>
        <p:spPr>
          <a:xfrm>
            <a:off x="961232" y="771373"/>
            <a:ext cx="7820747" cy="1246879"/>
          </a:xfrm>
          <a:prstGeom prst="rect">
            <a:avLst/>
          </a:prstGeom>
        </p:spPr>
        <p:txBody>
          <a:bodyPr vert="horz" lIns="74295" tIns="37148" rIns="74295" bIns="37148"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4875" b="1" dirty="0" err="1">
                <a:latin typeface="Calibri" panose="020F0502020204030204" pitchFamily="34" charset="0"/>
                <a:cs typeface="Calibri" panose="020F0502020204030204" pitchFamily="34" charset="0"/>
              </a:rPr>
              <a:t>KoKo</a:t>
            </a:r>
            <a:r>
              <a:rPr lang="nb-NO" sz="4875" b="1" dirty="0">
                <a:latin typeface="Calibri" panose="020F0502020204030204" pitchFamily="34" charset="0"/>
                <a:cs typeface="Calibri" panose="020F0502020204030204" pitchFamily="34" charset="0"/>
              </a:rPr>
              <a:t> – etterarbeid </a:t>
            </a:r>
          </a:p>
          <a:p>
            <a:pPr marL="0" indent="0" algn="ctr">
              <a:buNone/>
            </a:pPr>
            <a:r>
              <a:rPr lang="nb-NO" sz="4225" b="1" dirty="0">
                <a:latin typeface="Calibri" panose="020F0502020204030204" pitchFamily="34" charset="0"/>
                <a:cs typeface="Calibri" panose="020F0502020204030204" pitchFamily="34" charset="0"/>
              </a:rPr>
              <a:t>Ark til utdeling og bruk</a:t>
            </a:r>
          </a:p>
        </p:txBody>
      </p:sp>
      <p:pic>
        <p:nvPicPr>
          <p:cNvPr id="7" name="Picture 2" descr="Relatert bilde">
            <a:extLst>
              <a:ext uri="{FF2B5EF4-FFF2-40B4-BE49-F238E27FC236}">
                <a16:creationId xmlns:a16="http://schemas.microsoft.com/office/drawing/2014/main" id="{6635C1A4-2837-4AF7-9BFD-20DF27478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4" y="5470566"/>
            <a:ext cx="1291520" cy="1386852"/>
          </a:xfrm>
          <a:prstGeom prst="rect">
            <a:avLst/>
          </a:prstGeom>
          <a:noFill/>
          <a:extLst>
            <a:ext uri="{909E8E84-426E-40DD-AFC4-6F175D3DCCD1}">
              <a14:hiddenFill xmlns:a14="http://schemas.microsoft.com/office/drawing/2010/main">
                <a:solidFill>
                  <a:srgbClr val="FFFFFF"/>
                </a:solidFill>
              </a14:hiddenFill>
            </a:ext>
          </a:extLst>
        </p:spPr>
      </p:pic>
      <p:sp>
        <p:nvSpPr>
          <p:cNvPr id="14" name="Avrundet rektangel 4">
            <a:extLst>
              <a:ext uri="{FF2B5EF4-FFF2-40B4-BE49-F238E27FC236}">
                <a16:creationId xmlns:a16="http://schemas.microsoft.com/office/drawing/2014/main" id="{A90EA192-81CF-45F7-A08E-E5413DE95950}"/>
              </a:ext>
            </a:extLst>
          </p:cNvPr>
          <p:cNvSpPr/>
          <p:nvPr/>
        </p:nvSpPr>
        <p:spPr>
          <a:xfrm>
            <a:off x="5338138" y="3670536"/>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4:</a:t>
            </a:r>
          </a:p>
          <a:p>
            <a:pPr algn="ctr" defTabSz="371466">
              <a:defRPr/>
            </a:pPr>
            <a:r>
              <a:rPr lang="nb-NO" sz="1950" b="1" dirty="0">
                <a:solidFill>
                  <a:schemeClr val="tx1"/>
                </a:solidFill>
              </a:rPr>
              <a:t>Min karriere</a:t>
            </a:r>
          </a:p>
        </p:txBody>
      </p:sp>
      <p:sp>
        <p:nvSpPr>
          <p:cNvPr id="15" name="Avrundet rektangel 4">
            <a:extLst>
              <a:ext uri="{FF2B5EF4-FFF2-40B4-BE49-F238E27FC236}">
                <a16:creationId xmlns:a16="http://schemas.microsoft.com/office/drawing/2014/main" id="{01034A1C-4D4E-4324-AFC8-4C50CB12107E}"/>
              </a:ext>
            </a:extLst>
          </p:cNvPr>
          <p:cNvSpPr/>
          <p:nvPr/>
        </p:nvSpPr>
        <p:spPr>
          <a:xfrm>
            <a:off x="5338139" y="2287717"/>
            <a:ext cx="3179607" cy="12468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3:</a:t>
            </a:r>
          </a:p>
          <a:p>
            <a:pPr algn="ctr" defTabSz="371466">
              <a:defRPr/>
            </a:pPr>
            <a:r>
              <a:rPr lang="nb-NO" sz="1950" b="1" dirty="0">
                <a:solidFill>
                  <a:schemeClr val="tx1"/>
                </a:solidFill>
                <a:latin typeface="Calibri" panose="020F0502020204030204"/>
              </a:rPr>
              <a:t>Yrkesvalg</a:t>
            </a:r>
          </a:p>
        </p:txBody>
      </p:sp>
      <p:sp>
        <p:nvSpPr>
          <p:cNvPr id="16" name="Avrundet rektangel 4">
            <a:extLst>
              <a:ext uri="{FF2B5EF4-FFF2-40B4-BE49-F238E27FC236}">
                <a16:creationId xmlns:a16="http://schemas.microsoft.com/office/drawing/2014/main" id="{B59495F3-3B41-4CBC-924B-402769E4FB2D}"/>
              </a:ext>
            </a:extLst>
          </p:cNvPr>
          <p:cNvSpPr/>
          <p:nvPr/>
        </p:nvSpPr>
        <p:spPr>
          <a:xfrm>
            <a:off x="1255761" y="3670536"/>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2:</a:t>
            </a:r>
          </a:p>
          <a:p>
            <a:pPr algn="ctr" defTabSz="371466">
              <a:defRPr/>
            </a:pPr>
            <a:r>
              <a:rPr lang="nb-NO" sz="1950" b="1" dirty="0">
                <a:solidFill>
                  <a:schemeClr val="tx1"/>
                </a:solidFill>
                <a:latin typeface="Calibri" panose="020F0502020204030204"/>
              </a:rPr>
              <a:t>Hvordan tar du valg?</a:t>
            </a:r>
          </a:p>
        </p:txBody>
      </p:sp>
      <p:sp>
        <p:nvSpPr>
          <p:cNvPr id="17" name="Avrundet rektangel 4">
            <a:extLst>
              <a:ext uri="{FF2B5EF4-FFF2-40B4-BE49-F238E27FC236}">
                <a16:creationId xmlns:a16="http://schemas.microsoft.com/office/drawing/2014/main" id="{FA1B75EF-B9CC-4137-AB1B-C39243B9A6BC}"/>
              </a:ext>
            </a:extLst>
          </p:cNvPr>
          <p:cNvSpPr/>
          <p:nvPr/>
        </p:nvSpPr>
        <p:spPr>
          <a:xfrm>
            <a:off x="1255760" y="2287717"/>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1:</a:t>
            </a:r>
          </a:p>
          <a:p>
            <a:pPr algn="ctr" defTabSz="371466">
              <a:defRPr/>
            </a:pPr>
            <a:r>
              <a:rPr lang="nb-NO" sz="1950" b="1" dirty="0">
                <a:solidFill>
                  <a:schemeClr val="tx1"/>
                </a:solidFill>
                <a:latin typeface="Calibri" panose="020F0502020204030204"/>
              </a:rPr>
              <a:t>Hvordan bedre egne egenskaper?</a:t>
            </a:r>
          </a:p>
        </p:txBody>
      </p:sp>
      <p:pic>
        <p:nvPicPr>
          <p:cNvPr id="12" name="Bilde 11">
            <a:extLst>
              <a:ext uri="{FF2B5EF4-FFF2-40B4-BE49-F238E27FC236}">
                <a16:creationId xmlns:a16="http://schemas.microsoft.com/office/drawing/2014/main" id="{6C7C0C29-EBA7-478F-BECF-E4157A33717E}"/>
              </a:ext>
            </a:extLst>
          </p:cNvPr>
          <p:cNvPicPr>
            <a:picLocks noChangeAspect="1"/>
          </p:cNvPicPr>
          <p:nvPr/>
        </p:nvPicPr>
        <p:blipFill>
          <a:blip r:embed="rId3"/>
          <a:stretch>
            <a:fillRect/>
          </a:stretch>
        </p:blipFill>
        <p:spPr>
          <a:xfrm>
            <a:off x="6138199" y="6061464"/>
            <a:ext cx="3475061" cy="696398"/>
          </a:xfrm>
          <a:prstGeom prst="rect">
            <a:avLst/>
          </a:prstGeom>
        </p:spPr>
      </p:pic>
    </p:spTree>
    <p:extLst>
      <p:ext uri="{BB962C8B-B14F-4D97-AF65-F5344CB8AC3E}">
        <p14:creationId xmlns:p14="http://schemas.microsoft.com/office/powerpoint/2010/main" val="314867936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firkant&#10;&#10;Automatisk generert beskrivelse">
            <a:extLst>
              <a:ext uri="{FF2B5EF4-FFF2-40B4-BE49-F238E27FC236}">
                <a16:creationId xmlns:a16="http://schemas.microsoft.com/office/drawing/2014/main" id="{428CE530-91F5-41E8-863E-BD58208058FB}"/>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52010"/>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32423"/>
            <a:ext cx="517168" cy="467350"/>
          </a:xfrm>
          <a:prstGeom prst="rect">
            <a:avLst/>
          </a:prstGeom>
          <a:blipFill>
            <a:blip r:embed="rId5" cstate="print"/>
            <a:stretch>
              <a:fillRect/>
            </a:stretch>
          </a:blipFill>
        </p:spPr>
        <p:txBody>
          <a:bodyPr wrap="square" lIns="0" tIns="0" rIns="0" bIns="0" rtlCol="0"/>
          <a:lstStyle/>
          <a:p>
            <a:endParaRPr sz="1463"/>
          </a:p>
        </p:txBody>
      </p:sp>
      <p:sp>
        <p:nvSpPr>
          <p:cNvPr id="10" name="Avrundet rektangel 4">
            <a:extLst>
              <a:ext uri="{FF2B5EF4-FFF2-40B4-BE49-F238E27FC236}">
                <a16:creationId xmlns:a16="http://schemas.microsoft.com/office/drawing/2014/main" id="{99A6687E-0DA5-47EA-A82A-3B4B55EC5BDD}"/>
              </a:ext>
            </a:extLst>
          </p:cNvPr>
          <p:cNvSpPr/>
          <p:nvPr/>
        </p:nvSpPr>
        <p:spPr>
          <a:xfrm>
            <a:off x="1064211" y="6107698"/>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
        <p:nvSpPr>
          <p:cNvPr id="12" name="Plassholder for innhold 2">
            <a:extLst>
              <a:ext uri="{FF2B5EF4-FFF2-40B4-BE49-F238E27FC236}">
                <a16:creationId xmlns:a16="http://schemas.microsoft.com/office/drawing/2014/main" id="{0A1DE5CF-38AF-4333-9C2F-CCC20F5652DC}"/>
              </a:ext>
            </a:extLst>
          </p:cNvPr>
          <p:cNvSpPr txBox="1">
            <a:spLocks/>
          </p:cNvSpPr>
          <p:nvPr/>
        </p:nvSpPr>
        <p:spPr>
          <a:xfrm>
            <a:off x="3649112" y="6127135"/>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600" b="1" dirty="0">
                <a:solidFill>
                  <a:schemeClr val="accent2">
                    <a:lumMod val="20000"/>
                    <a:lumOff val="80000"/>
                  </a:schemeClr>
                </a:solidFill>
                <a:latin typeface="Calibri" panose="020F0502020204030204" pitchFamily="34" charset="0"/>
                <a:cs typeface="Calibri" panose="020F0502020204030204" pitchFamily="34" charset="0"/>
              </a:rPr>
              <a:t>Yrker i Norge – side 1</a:t>
            </a:r>
          </a:p>
        </p:txBody>
      </p:sp>
      <p:graphicFrame>
        <p:nvGraphicFramePr>
          <p:cNvPr id="3" name="Tabell 2">
            <a:extLst>
              <a:ext uri="{FF2B5EF4-FFF2-40B4-BE49-F238E27FC236}">
                <a16:creationId xmlns:a16="http://schemas.microsoft.com/office/drawing/2014/main" id="{66966016-8185-4D5D-9136-BA8C49F2C725}"/>
              </a:ext>
            </a:extLst>
          </p:cNvPr>
          <p:cNvGraphicFramePr>
            <a:graphicFrameLocks noGrp="1"/>
          </p:cNvGraphicFramePr>
          <p:nvPr>
            <p:extLst>
              <p:ext uri="{D42A27DB-BD31-4B8C-83A1-F6EECF244321}">
                <p14:modId xmlns:p14="http://schemas.microsoft.com/office/powerpoint/2010/main" val="1476783881"/>
              </p:ext>
            </p:extLst>
          </p:nvPr>
        </p:nvGraphicFramePr>
        <p:xfrm>
          <a:off x="333807" y="164508"/>
          <a:ext cx="9299477" cy="5828700"/>
        </p:xfrm>
        <a:graphic>
          <a:graphicData uri="http://schemas.openxmlformats.org/drawingml/2006/table">
            <a:tbl>
              <a:tblPr/>
              <a:tblGrid>
                <a:gridCol w="1152013">
                  <a:extLst>
                    <a:ext uri="{9D8B030D-6E8A-4147-A177-3AD203B41FA5}">
                      <a16:colId xmlns:a16="http://schemas.microsoft.com/office/drawing/2014/main" val="41688808"/>
                    </a:ext>
                  </a:extLst>
                </a:gridCol>
                <a:gridCol w="1925075">
                  <a:extLst>
                    <a:ext uri="{9D8B030D-6E8A-4147-A177-3AD203B41FA5}">
                      <a16:colId xmlns:a16="http://schemas.microsoft.com/office/drawing/2014/main" val="2337101818"/>
                    </a:ext>
                  </a:extLst>
                </a:gridCol>
                <a:gridCol w="1993286">
                  <a:extLst>
                    <a:ext uri="{9D8B030D-6E8A-4147-A177-3AD203B41FA5}">
                      <a16:colId xmlns:a16="http://schemas.microsoft.com/office/drawing/2014/main" val="56793999"/>
                    </a:ext>
                  </a:extLst>
                </a:gridCol>
                <a:gridCol w="1167172">
                  <a:extLst>
                    <a:ext uri="{9D8B030D-6E8A-4147-A177-3AD203B41FA5}">
                      <a16:colId xmlns:a16="http://schemas.microsoft.com/office/drawing/2014/main" val="1320213533"/>
                    </a:ext>
                  </a:extLst>
                </a:gridCol>
                <a:gridCol w="1386964">
                  <a:extLst>
                    <a:ext uri="{9D8B030D-6E8A-4147-A177-3AD203B41FA5}">
                      <a16:colId xmlns:a16="http://schemas.microsoft.com/office/drawing/2014/main" val="4138289664"/>
                    </a:ext>
                  </a:extLst>
                </a:gridCol>
                <a:gridCol w="1674967">
                  <a:extLst>
                    <a:ext uri="{9D8B030D-6E8A-4147-A177-3AD203B41FA5}">
                      <a16:colId xmlns:a16="http://schemas.microsoft.com/office/drawing/2014/main" val="3427692454"/>
                    </a:ext>
                  </a:extLst>
                </a:gridCol>
              </a:tblGrid>
              <a:tr h="116449">
                <a:tc>
                  <a:txBody>
                    <a:bodyPr/>
                    <a:lstStyle/>
                    <a:p>
                      <a:pPr algn="l" fontAlgn="b"/>
                      <a:r>
                        <a:rPr lang="nb-NO" sz="750" b="0" i="0" u="none" strike="noStrike">
                          <a:solidFill>
                            <a:srgbClr val="000000"/>
                          </a:solidFill>
                          <a:effectLst/>
                          <a:latin typeface="Calibri" panose="020F0502020204030204" pitchFamily="34" charset="0"/>
                        </a:rPr>
                        <a:t>AFIS-fullmektig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Barnehageassistent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CNC-operatør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Glasshåndverker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Industrisnekker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75033007"/>
                  </a:ext>
                </a:extLst>
              </a:tr>
              <a:tr h="116449">
                <a:tc>
                  <a:txBody>
                    <a:bodyPr/>
                    <a:lstStyle/>
                    <a:p>
                      <a:pPr algn="l" fontAlgn="b"/>
                      <a:r>
                        <a:rPr lang="nb-NO" sz="750" b="0" i="0" u="none" strike="noStrike">
                          <a:solidFill>
                            <a:srgbClr val="000000"/>
                          </a:solidFill>
                          <a:effectLst/>
                          <a:latin typeface="Calibri" panose="020F0502020204030204" pitchFamily="34" charset="0"/>
                        </a:rPr>
                        <a:t>Adjunkt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Barnehagelærer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Chassispåbygger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Fengselsbetjent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Grafisk designer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Industritapetserer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05577156"/>
                  </a:ext>
                </a:extLst>
              </a:tr>
              <a:tr h="116449">
                <a:tc>
                  <a:txBody>
                    <a:bodyPr/>
                    <a:lstStyle/>
                    <a:p>
                      <a:pPr algn="l" fontAlgn="b"/>
                      <a:r>
                        <a:rPr lang="nb-NO" sz="750" b="0" i="0" u="none" strike="noStrike">
                          <a:solidFill>
                            <a:srgbClr val="000000"/>
                          </a:solidFill>
                          <a:effectLst/>
                          <a:latin typeface="Calibri" panose="020F0502020204030204" pitchFamily="34" charset="0"/>
                        </a:rPr>
                        <a:t>Advokat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Barnehagestyrer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Dansepedagog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Filigranssølvsmed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Gravferdskonsulent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Influencer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501092212"/>
                  </a:ext>
                </a:extLst>
              </a:tr>
              <a:tr h="116449">
                <a:tc>
                  <a:txBody>
                    <a:bodyPr/>
                    <a:lstStyle/>
                    <a:p>
                      <a:pPr algn="l" fontAlgn="b"/>
                      <a:r>
                        <a:rPr lang="nb-NO" sz="750" b="0" i="0" u="none" strike="noStrike">
                          <a:solidFill>
                            <a:srgbClr val="000000"/>
                          </a:solidFill>
                          <a:effectLst/>
                          <a:latin typeface="Calibri" panose="020F0502020204030204" pitchFamily="34" charset="0"/>
                        </a:rPr>
                        <a:t>Advokatassistent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Barnekirurg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Danser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Filmfotograf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Gravør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Ingeniør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273545939"/>
                  </a:ext>
                </a:extLst>
              </a:tr>
              <a:tr h="116449">
                <a:tc>
                  <a:txBody>
                    <a:bodyPr/>
                    <a:lstStyle/>
                    <a:p>
                      <a:pPr algn="l" fontAlgn="b"/>
                      <a:r>
                        <a:rPr lang="nb-NO" sz="750" b="0" i="0" u="none" strike="noStrike">
                          <a:solidFill>
                            <a:srgbClr val="000000"/>
                          </a:solidFill>
                          <a:effectLst/>
                          <a:latin typeface="Calibri" panose="020F0502020204030204" pitchFamily="34" charset="0"/>
                        </a:rPr>
                        <a:t>Advokatsekretær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Barnelege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Dataelektroniker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Filolog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Grunnskolelærer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Ingeniør i energi og miljø i bygg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08674586"/>
                  </a:ext>
                </a:extLst>
              </a:tr>
              <a:tr h="116449">
                <a:tc>
                  <a:txBody>
                    <a:bodyPr/>
                    <a:lstStyle/>
                    <a:p>
                      <a:pPr algn="l" fontAlgn="b"/>
                      <a:r>
                        <a:rPr lang="nb-NO" sz="750" b="0" i="0" u="none" strike="noStrike">
                          <a:solidFill>
                            <a:srgbClr val="000000"/>
                          </a:solidFill>
                          <a:effectLst/>
                          <a:latin typeface="Calibri" panose="020F0502020204030204" pitchFamily="34" charset="0"/>
                        </a:rPr>
                        <a:t>Agronom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Barnesykepleier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Dataingeniør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Filosof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Gründer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Innkjøper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833901297"/>
                  </a:ext>
                </a:extLst>
              </a:tr>
              <a:tr h="116449">
                <a:tc>
                  <a:txBody>
                    <a:bodyPr/>
                    <a:lstStyle/>
                    <a:p>
                      <a:pPr algn="l" fontAlgn="b"/>
                      <a:r>
                        <a:rPr lang="nb-NO" sz="750" b="0" i="0" u="none" strike="noStrike">
                          <a:solidFill>
                            <a:srgbClr val="000000"/>
                          </a:solidFill>
                          <a:effectLst/>
                          <a:latin typeface="Calibri" panose="020F0502020204030204" pitchFamily="34" charset="0"/>
                        </a:rPr>
                        <a:t>Aksjemegler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Barnevernspedagog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Designer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Finansanalytiker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Guide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Inspisient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48448514"/>
                  </a:ext>
                </a:extLst>
              </a:tr>
              <a:tr h="116449">
                <a:tc>
                  <a:txBody>
                    <a:bodyPr/>
                    <a:lstStyle/>
                    <a:p>
                      <a:pPr algn="l" fontAlgn="b"/>
                      <a:r>
                        <a:rPr lang="nb-NO" sz="750" b="0" i="0" u="none" strike="noStrike">
                          <a:solidFill>
                            <a:srgbClr val="000000"/>
                          </a:solidFill>
                          <a:effectLst/>
                          <a:latin typeface="Calibri" panose="020F0502020204030204" pitchFamily="34" charset="0"/>
                        </a:rPr>
                        <a:t>Aktivitør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Bartender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Diakon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Finmekaniker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Gullsmed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Instrumentalpedagog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618838091"/>
                  </a:ext>
                </a:extLst>
              </a:tr>
              <a:tr h="116449">
                <a:tc>
                  <a:txBody>
                    <a:bodyPr/>
                    <a:lstStyle/>
                    <a:p>
                      <a:pPr algn="l" fontAlgn="b"/>
                      <a:r>
                        <a:rPr lang="nb-NO" sz="750" b="0" i="0" u="none" strike="noStrike">
                          <a:solidFill>
                            <a:srgbClr val="000000"/>
                          </a:solidFill>
                          <a:effectLst/>
                          <a:latin typeface="Calibri" panose="020F0502020204030204" pitchFamily="34" charset="0"/>
                        </a:rPr>
                        <a:t>Aktuar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Bas/Nettmann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Diakonimedarbeider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Fiskehelsebiolog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Gynekolog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Intensivsykepleier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968854611"/>
                  </a:ext>
                </a:extLst>
              </a:tr>
              <a:tr h="116449">
                <a:tc>
                  <a:txBody>
                    <a:bodyPr/>
                    <a:lstStyle/>
                    <a:p>
                      <a:pPr algn="l" fontAlgn="b"/>
                      <a:r>
                        <a:rPr lang="nb-NO" sz="750" b="0" i="0" u="none" strike="noStrike">
                          <a:solidFill>
                            <a:srgbClr val="000000"/>
                          </a:solidFill>
                          <a:effectLst/>
                          <a:latin typeface="Calibri" panose="020F0502020204030204" pitchFamily="34" charset="0"/>
                        </a:rPr>
                        <a:t>Akupunktør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Betongfagarbeider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Dimensjonskontrollør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Fiskeoppdretter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HMS-ingeniør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Interaksjonsdesigner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34892553"/>
                  </a:ext>
                </a:extLst>
              </a:tr>
              <a:tr h="116449">
                <a:tc>
                  <a:txBody>
                    <a:bodyPr/>
                    <a:lstStyle/>
                    <a:p>
                      <a:pPr algn="l" fontAlgn="b"/>
                      <a:r>
                        <a:rPr lang="nb-NO" sz="750" b="0" i="0" u="none" strike="noStrike">
                          <a:solidFill>
                            <a:srgbClr val="000000"/>
                          </a:solidFill>
                          <a:effectLst/>
                          <a:latin typeface="Calibri" panose="020F0502020204030204" pitchFamily="34" charset="0"/>
                        </a:rPr>
                        <a:t>Allmennlege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Bibliotekar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Diplomat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Fisker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Havforsker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Interiørarkitekt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148471617"/>
                  </a:ext>
                </a:extLst>
              </a:tr>
              <a:tr h="116449">
                <a:tc>
                  <a:txBody>
                    <a:bodyPr/>
                    <a:lstStyle/>
                    <a:p>
                      <a:pPr algn="l" fontAlgn="b"/>
                      <a:r>
                        <a:rPr lang="nb-NO" sz="750" b="0" i="0" u="none" strike="noStrike">
                          <a:solidFill>
                            <a:srgbClr val="000000"/>
                          </a:solidFill>
                          <a:effectLst/>
                          <a:latin typeface="Calibri" panose="020F0502020204030204" pitchFamily="34" charset="0"/>
                        </a:rPr>
                        <a:t>Aluminiumskonstruktør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Bilklargjører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Dirigent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Fjell- og bergverksarbeider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Havnesjef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Interiørkonsulent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658690136"/>
                  </a:ext>
                </a:extLst>
              </a:tr>
              <a:tr h="116449">
                <a:tc>
                  <a:txBody>
                    <a:bodyPr/>
                    <a:lstStyle/>
                    <a:p>
                      <a:pPr algn="l" fontAlgn="b"/>
                      <a:r>
                        <a:rPr lang="nb-NO" sz="750" b="0" i="0" u="none" strike="noStrike">
                          <a:solidFill>
                            <a:srgbClr val="000000"/>
                          </a:solidFill>
                          <a:effectLst/>
                          <a:latin typeface="Calibri" panose="020F0502020204030204" pitchFamily="34" charset="0"/>
                        </a:rPr>
                        <a:t>Ambassadør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Billakkerer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Dommer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Flygeleder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Heismontør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Isolatør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373365911"/>
                  </a:ext>
                </a:extLst>
              </a:tr>
              <a:tr h="116449">
                <a:tc>
                  <a:txBody>
                    <a:bodyPr/>
                    <a:lstStyle/>
                    <a:p>
                      <a:pPr algn="l" fontAlgn="b"/>
                      <a:r>
                        <a:rPr lang="nb-NO" sz="750" b="0" i="0" u="none" strike="noStrike">
                          <a:solidFill>
                            <a:srgbClr val="000000"/>
                          </a:solidFill>
                          <a:effectLst/>
                          <a:latin typeface="Calibri" panose="020F0502020204030204" pitchFamily="34" charset="0"/>
                        </a:rPr>
                        <a:t>Ambulansearbeider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Billedkunstner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Dramaturg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Flyinstruktør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Helsefagarbeider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Jordbrukssjef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59934333"/>
                  </a:ext>
                </a:extLst>
              </a:tr>
              <a:tr h="116449">
                <a:tc>
                  <a:txBody>
                    <a:bodyPr/>
                    <a:lstStyle/>
                    <a:p>
                      <a:pPr algn="l" fontAlgn="b"/>
                      <a:r>
                        <a:rPr lang="nb-NO" sz="750" b="0" i="0" u="none" strike="noStrike">
                          <a:solidFill>
                            <a:srgbClr val="000000"/>
                          </a:solidFill>
                          <a:effectLst/>
                          <a:latin typeface="Calibri" panose="020F0502020204030204" pitchFamily="34" charset="0"/>
                        </a:rPr>
                        <a:t>Anestesilege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Bilmekaniker (lette kjøretøy)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Driftsoperatør i idrettsanlegg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Flyktningkonsulent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Helsesekretær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Jordmor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94484725"/>
                  </a:ext>
                </a:extLst>
              </a:tr>
              <a:tr h="116449">
                <a:tc>
                  <a:txBody>
                    <a:bodyPr/>
                    <a:lstStyle/>
                    <a:p>
                      <a:pPr algn="l" fontAlgn="b"/>
                      <a:r>
                        <a:rPr lang="nb-NO" sz="750" b="0" i="0" u="none" strike="noStrike">
                          <a:solidFill>
                            <a:srgbClr val="000000"/>
                          </a:solidFill>
                          <a:effectLst/>
                          <a:latin typeface="Calibri" panose="020F0502020204030204" pitchFamily="34" charset="0"/>
                        </a:rPr>
                        <a:t>Anestesisykepleier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Bilmekaniker (tunge kjøretøy)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Driftstekniker (IT)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Flymotormekaniker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Helsesykepleier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Journalist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28737390"/>
                  </a:ext>
                </a:extLst>
              </a:tr>
              <a:tr h="116449">
                <a:tc>
                  <a:txBody>
                    <a:bodyPr/>
                    <a:lstStyle/>
                    <a:p>
                      <a:pPr algn="l" fontAlgn="b"/>
                      <a:r>
                        <a:rPr lang="nb-NO" sz="750" b="0" i="0" u="none" strike="noStrike">
                          <a:solidFill>
                            <a:srgbClr val="000000"/>
                          </a:solidFill>
                          <a:effectLst/>
                          <a:latin typeface="Calibri" panose="020F0502020204030204" pitchFamily="34" charset="0"/>
                        </a:rPr>
                        <a:t>Animatør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Bilselger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Duojár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Flystrukturmekaniker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Hematolog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Jurist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118777051"/>
                  </a:ext>
                </a:extLst>
              </a:tr>
              <a:tr h="116449">
                <a:tc>
                  <a:txBody>
                    <a:bodyPr/>
                    <a:lstStyle/>
                    <a:p>
                      <a:pPr algn="l" fontAlgn="b"/>
                      <a:r>
                        <a:rPr lang="nb-NO" sz="750" b="0" i="0" u="none" strike="noStrike">
                          <a:solidFill>
                            <a:srgbClr val="000000"/>
                          </a:solidFill>
                          <a:effectLst/>
                          <a:latin typeface="Calibri" panose="020F0502020204030204" pitchFamily="34" charset="0"/>
                        </a:rPr>
                        <a:t>Anleggsgartner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Bilskadereparatør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Dykker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Flysystemmekaniker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Herreskredder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Kabinbesetning fly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36434428"/>
                  </a:ext>
                </a:extLst>
              </a:tr>
              <a:tr h="116449">
                <a:tc>
                  <a:txBody>
                    <a:bodyPr/>
                    <a:lstStyle/>
                    <a:p>
                      <a:pPr algn="l" fontAlgn="b"/>
                      <a:r>
                        <a:rPr lang="nb-NO" sz="750" b="0" i="0" u="none" strike="noStrike">
                          <a:solidFill>
                            <a:srgbClr val="000000"/>
                          </a:solidFill>
                          <a:effectLst/>
                          <a:latin typeface="Calibri" panose="020F0502020204030204" pitchFamily="34" charset="0"/>
                        </a:rPr>
                        <a:t>Anleggsmaskinfører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Bioingeniør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Dyrepasser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Forfatter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Hestefaglært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Kantinemedarbeider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44145748"/>
                  </a:ext>
                </a:extLst>
              </a:tr>
              <a:tr h="116449">
                <a:tc>
                  <a:txBody>
                    <a:bodyPr/>
                    <a:lstStyle/>
                    <a:p>
                      <a:pPr algn="l" fontAlgn="b"/>
                      <a:r>
                        <a:rPr lang="nb-NO" sz="750" b="0" i="0" u="none" strike="noStrike">
                          <a:solidFill>
                            <a:srgbClr val="000000"/>
                          </a:solidFill>
                          <a:effectLst/>
                          <a:latin typeface="Calibri" panose="020F0502020204030204" pitchFamily="34" charset="0"/>
                        </a:rPr>
                        <a:t>Anleggsmaskinmekaniker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Biokjemiker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Dyrepleier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Forgyller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Historiker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Kaptein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037700042"/>
                  </a:ext>
                </a:extLst>
              </a:tr>
              <a:tr h="116449">
                <a:tc>
                  <a:txBody>
                    <a:bodyPr/>
                    <a:lstStyle/>
                    <a:p>
                      <a:pPr algn="l" fontAlgn="b"/>
                      <a:r>
                        <a:rPr lang="nb-NO" sz="750" b="0" i="0" u="none" strike="noStrike">
                          <a:solidFill>
                            <a:srgbClr val="000000"/>
                          </a:solidFill>
                          <a:effectLst/>
                          <a:latin typeface="Calibri" panose="020F0502020204030204" pitchFamily="34" charset="0"/>
                        </a:rPr>
                        <a:t>Ansatt i Forsvaret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E-sportutøver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Forretningsutvikler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Hjelpearbeider (bygg og anlegg)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Kardiolog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61783204"/>
                  </a:ext>
                </a:extLst>
              </a:tr>
              <a:tr h="116449">
                <a:tc>
                  <a:txBody>
                    <a:bodyPr/>
                    <a:lstStyle/>
                    <a:p>
                      <a:pPr algn="l" fontAlgn="b"/>
                      <a:r>
                        <a:rPr lang="nb-NO" sz="750" b="0" i="0" u="none" strike="noStrike">
                          <a:solidFill>
                            <a:srgbClr val="000000"/>
                          </a:solidFill>
                          <a:effectLst/>
                          <a:latin typeface="Calibri" panose="020F0502020204030204" pitchFamily="34" charset="0"/>
                        </a:rPr>
                        <a:t>Antikvar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Biopat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Eiendomsmegler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Forsikringsrådgiver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Hjemmehjelp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Karriereveileder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097099551"/>
                  </a:ext>
                </a:extLst>
              </a:tr>
              <a:tr h="116449">
                <a:tc>
                  <a:txBody>
                    <a:bodyPr/>
                    <a:lstStyle/>
                    <a:p>
                      <a:pPr algn="l" fontAlgn="b"/>
                      <a:r>
                        <a:rPr lang="nb-NO" sz="750" b="0" i="0" u="none" strike="noStrike">
                          <a:solidFill>
                            <a:srgbClr val="000000"/>
                          </a:solidFill>
                          <a:effectLst/>
                          <a:latin typeface="Calibri" panose="020F0502020204030204" pitchFamily="34" charset="0"/>
                        </a:rPr>
                        <a:t>Apoteker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Bioteknolog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Elektriker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Forsker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Hjulutrustningsreparatør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Kateket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61000011"/>
                  </a:ext>
                </a:extLst>
              </a:tr>
              <a:tr h="116449">
                <a:tc>
                  <a:txBody>
                    <a:bodyPr/>
                    <a:lstStyle/>
                    <a:p>
                      <a:pPr algn="l" fontAlgn="b"/>
                      <a:r>
                        <a:rPr lang="nb-NO" sz="750" b="0" i="0" u="none" strike="noStrike">
                          <a:solidFill>
                            <a:srgbClr val="000000"/>
                          </a:solidFill>
                          <a:effectLst/>
                          <a:latin typeface="Calibri" panose="020F0502020204030204" pitchFamily="34" charset="0"/>
                        </a:rPr>
                        <a:t>Apotektekniker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Bistandsarbeider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Elektrofagarbeider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Fotballdommer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Homeopat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Keramiker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72898785"/>
                  </a:ext>
                </a:extLst>
              </a:tr>
              <a:tr h="116449">
                <a:tc>
                  <a:txBody>
                    <a:bodyPr/>
                    <a:lstStyle/>
                    <a:p>
                      <a:pPr algn="l" fontAlgn="b"/>
                      <a:r>
                        <a:rPr lang="nb-NO" sz="750" b="0" i="0" u="none" strike="noStrike">
                          <a:solidFill>
                            <a:srgbClr val="000000"/>
                          </a:solidFill>
                          <a:effectLst/>
                          <a:latin typeface="Calibri" panose="020F0502020204030204" pitchFamily="34" charset="0"/>
                        </a:rPr>
                        <a:t>Arbeidsmedisiner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Blikkenslager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Elektroingeniør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Fotballspiller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Hotelldirektør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Kirketjener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339378539"/>
                  </a:ext>
                </a:extLst>
              </a:tr>
              <a:tr h="116449">
                <a:tc>
                  <a:txBody>
                    <a:bodyPr/>
                    <a:lstStyle/>
                    <a:p>
                      <a:pPr algn="l" fontAlgn="b"/>
                      <a:r>
                        <a:rPr lang="nb-NO" sz="750" b="0" i="0" u="none" strike="noStrike">
                          <a:solidFill>
                            <a:srgbClr val="000000"/>
                          </a:solidFill>
                          <a:effectLst/>
                          <a:latin typeface="Calibri" panose="020F0502020204030204" pitchFamily="34" charset="0"/>
                        </a:rPr>
                        <a:t>Arealplanlegger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Blomsterdekoratør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Elektroreparatør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Fotballtrener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Hotellmedarbeider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Kirkeverge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167378396"/>
                  </a:ext>
                </a:extLst>
              </a:tr>
              <a:tr h="116449">
                <a:tc>
                  <a:txBody>
                    <a:bodyPr/>
                    <a:lstStyle/>
                    <a:p>
                      <a:pPr algn="l" fontAlgn="b"/>
                      <a:r>
                        <a:rPr lang="nb-NO" sz="750" b="0" i="0" u="none" strike="noStrike">
                          <a:solidFill>
                            <a:srgbClr val="000000"/>
                          </a:solidFill>
                          <a:effectLst/>
                          <a:latin typeface="Calibri" panose="020F0502020204030204" pitchFamily="34" charset="0"/>
                        </a:rPr>
                        <a:t>Arkeolog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Blyglasshåndverker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Energimontør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Fotograf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Hovmester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Kiropraktor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87678187"/>
                  </a:ext>
                </a:extLst>
              </a:tr>
              <a:tr h="116449">
                <a:tc>
                  <a:txBody>
                    <a:bodyPr/>
                    <a:lstStyle/>
                    <a:p>
                      <a:pPr algn="l" fontAlgn="b"/>
                      <a:r>
                        <a:rPr lang="nb-NO" sz="750" b="0" i="0" u="none" strike="noStrike">
                          <a:solidFill>
                            <a:srgbClr val="000000"/>
                          </a:solidFill>
                          <a:effectLst/>
                          <a:latin typeface="Calibri" panose="020F0502020204030204" pitchFamily="34" charset="0"/>
                        </a:rPr>
                        <a:t>Arkitekt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Bokhandler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Energioperatør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Fotojournalist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Hovslager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Kirurg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643212108"/>
                  </a:ext>
                </a:extLst>
              </a:tr>
              <a:tr h="116449">
                <a:tc>
                  <a:txBody>
                    <a:bodyPr/>
                    <a:lstStyle/>
                    <a:p>
                      <a:pPr algn="l" fontAlgn="b"/>
                      <a:r>
                        <a:rPr lang="nb-NO" sz="750" b="0" i="0" u="none" strike="noStrike">
                          <a:solidFill>
                            <a:srgbClr val="000000"/>
                          </a:solidFill>
                          <a:effectLst/>
                          <a:latin typeface="Calibri" panose="020F0502020204030204" pitchFamily="34" charset="0"/>
                        </a:rPr>
                        <a:t>Arkivar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Bonde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Ergoterapeut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Fotterapeut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Hudlege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Kjemiingeniør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47029"/>
                  </a:ext>
                </a:extLst>
              </a:tr>
              <a:tr h="116449">
                <a:tc>
                  <a:txBody>
                    <a:bodyPr/>
                    <a:lstStyle/>
                    <a:p>
                      <a:pPr algn="l" fontAlgn="b"/>
                      <a:r>
                        <a:rPr lang="nb-NO" sz="750" b="0" i="0" u="none" strike="noStrike">
                          <a:solidFill>
                            <a:srgbClr val="000000"/>
                          </a:solidFill>
                          <a:effectLst/>
                          <a:latin typeface="Calibri" panose="020F0502020204030204" pitchFamily="34" charset="0"/>
                        </a:rPr>
                        <a:t>Aromaterapeut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Bore- og vedlikeholdsoperatør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Ernæringskokk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Frisør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Hudpleier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Kjemiker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89559858"/>
                  </a:ext>
                </a:extLst>
              </a:tr>
              <a:tr h="116449">
                <a:tc>
                  <a:txBody>
                    <a:bodyPr/>
                    <a:lstStyle/>
                    <a:p>
                      <a:pPr algn="l" fontAlgn="b"/>
                      <a:r>
                        <a:rPr lang="nb-NO" sz="750" b="0" i="0" u="none" strike="noStrike">
                          <a:solidFill>
                            <a:srgbClr val="000000"/>
                          </a:solidFill>
                          <a:effectLst/>
                          <a:latin typeface="Calibri" panose="020F0502020204030204" pitchFamily="34" charset="0"/>
                        </a:rPr>
                        <a:t>Arrangementsplanlegger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Branningeniør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Etterforsker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Fylkesjordsjef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Husøkonom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Kjeveortoped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36444498"/>
                  </a:ext>
                </a:extLst>
              </a:tr>
              <a:tr h="116449">
                <a:tc>
                  <a:txBody>
                    <a:bodyPr/>
                    <a:lstStyle/>
                    <a:p>
                      <a:pPr algn="l" fontAlgn="b"/>
                      <a:r>
                        <a:rPr lang="nb-NO" sz="750" b="0" i="0" u="none" strike="noStrike">
                          <a:solidFill>
                            <a:srgbClr val="000000"/>
                          </a:solidFill>
                          <a:effectLst/>
                          <a:latin typeface="Calibri" panose="020F0502020204030204" pitchFamily="34" charset="0"/>
                        </a:rPr>
                        <a:t>Art director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Brannkonstabel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Eurytmist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Fylkesskogmester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Hydrolog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Kjole- og draktsyer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74782623"/>
                  </a:ext>
                </a:extLst>
              </a:tr>
              <a:tr h="116449">
                <a:tc>
                  <a:txBody>
                    <a:bodyPr/>
                    <a:lstStyle/>
                    <a:p>
                      <a:pPr algn="l" fontAlgn="b"/>
                      <a:r>
                        <a:rPr lang="nb-NO" sz="750" b="0" i="0" u="none" strike="noStrike">
                          <a:solidFill>
                            <a:srgbClr val="000000"/>
                          </a:solidFill>
                          <a:effectLst/>
                          <a:latin typeface="Calibri" panose="020F0502020204030204" pitchFamily="34" charset="0"/>
                        </a:rPr>
                        <a:t>Asfaltør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Bryst- og endokrinkirurg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FU-operatør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Fysikalsk medisiner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Håndbokbinder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Kjøkkensjef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633722395"/>
                  </a:ext>
                </a:extLst>
              </a:tr>
              <a:tr h="116449">
                <a:tc>
                  <a:txBody>
                    <a:bodyPr/>
                    <a:lstStyle/>
                    <a:p>
                      <a:pPr algn="l" fontAlgn="b"/>
                      <a:r>
                        <a:rPr lang="nb-NO" sz="750" b="0" i="0" u="none" strike="noStrike">
                          <a:solidFill>
                            <a:srgbClr val="000000"/>
                          </a:solidFill>
                          <a:effectLst/>
                          <a:latin typeface="Calibri" panose="020F0502020204030204" pitchFamily="34" charset="0"/>
                        </a:rPr>
                        <a:t>Astronaut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Fabrikksjef, fiske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Fysiker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Håndvever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Kjøttskjærer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545897209"/>
                  </a:ext>
                </a:extLst>
              </a:tr>
              <a:tr h="116449">
                <a:tc>
                  <a:txBody>
                    <a:bodyPr/>
                    <a:lstStyle/>
                    <a:p>
                      <a:pPr algn="l" fontAlgn="b"/>
                      <a:r>
                        <a:rPr lang="nb-NO" sz="750" b="0" i="0" u="none" strike="noStrike">
                          <a:solidFill>
                            <a:srgbClr val="000000"/>
                          </a:solidFill>
                          <a:effectLst/>
                          <a:latin typeface="Calibri" panose="020F0502020204030204" pitchFamily="34" charset="0"/>
                        </a:rPr>
                        <a:t>Astronom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for elektriske kabeloperasjoner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Fagarbeider industriell matproduksjon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Fysioterapeut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IKT-servicemedarbeider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Klesdesigner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92707225"/>
                  </a:ext>
                </a:extLst>
              </a:tr>
              <a:tr h="116449">
                <a:tc>
                  <a:txBody>
                    <a:bodyPr/>
                    <a:lstStyle/>
                    <a:p>
                      <a:pPr algn="l" fontAlgn="b"/>
                      <a:r>
                        <a:rPr lang="nb-NO" sz="750" b="0" i="0" u="none" strike="noStrike">
                          <a:solidFill>
                            <a:srgbClr val="000000"/>
                          </a:solidFill>
                          <a:effectLst/>
                          <a:latin typeface="Calibri" panose="020F0502020204030204" pitchFamily="34" charset="0"/>
                        </a:rPr>
                        <a:t>Attføringskonsulent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for mekaniske kabeloperasjoner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Fagarbeider sjømatproduksjon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Førerhundtrener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IT-administrator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Klinisk ernæringsfysiolog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44160743"/>
                  </a:ext>
                </a:extLst>
              </a:tr>
              <a:tr h="116449">
                <a:tc>
                  <a:txBody>
                    <a:bodyPr/>
                    <a:lstStyle/>
                    <a:p>
                      <a:pPr algn="l" fontAlgn="b"/>
                      <a:r>
                        <a:rPr lang="nb-NO" sz="750" b="0" i="0" u="none" strike="noStrike">
                          <a:solidFill>
                            <a:srgbClr val="000000"/>
                          </a:solidFill>
                          <a:effectLst/>
                          <a:latin typeface="Calibri" panose="020F0502020204030204" pitchFamily="34" charset="0"/>
                        </a:rPr>
                        <a:t>Au pair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havbunnsinstallasjoner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Faglærer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Førsteamanuensis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IT-konsulent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Klinisk sosionom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90839204"/>
                  </a:ext>
                </a:extLst>
              </a:tr>
              <a:tr h="116449">
                <a:tc>
                  <a:txBody>
                    <a:bodyPr/>
                    <a:lstStyle/>
                    <a:p>
                      <a:pPr algn="l" fontAlgn="b"/>
                      <a:r>
                        <a:rPr lang="nb-NO" sz="750" b="0" i="0" u="none" strike="noStrike">
                          <a:solidFill>
                            <a:srgbClr val="000000"/>
                          </a:solidFill>
                          <a:effectLst/>
                          <a:latin typeface="Calibri" panose="020F0502020204030204" pitchFamily="34" charset="0"/>
                        </a:rPr>
                        <a:t>Audiograf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komplettering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farging, trykking og etterbehandling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Garnframstiller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IT-leder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Kokk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134576324"/>
                  </a:ext>
                </a:extLst>
              </a:tr>
              <a:tr h="116449">
                <a:tc>
                  <a:txBody>
                    <a:bodyPr/>
                    <a:lstStyle/>
                    <a:p>
                      <a:pPr algn="l" fontAlgn="b"/>
                      <a:r>
                        <a:rPr lang="nb-NO" sz="750" b="0" i="0" u="none" strike="noStrike">
                          <a:solidFill>
                            <a:srgbClr val="000000"/>
                          </a:solidFill>
                          <a:effectLst/>
                          <a:latin typeface="Calibri" panose="020F0502020204030204" pitchFamily="34" charset="0"/>
                        </a:rPr>
                        <a:t>Audiopedagog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kveilerør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fiskeredskapsfaget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Gartner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Idrettskonsulent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Kommunikasjonsrådgiver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72925971"/>
                  </a:ext>
                </a:extLst>
              </a:tr>
              <a:tr h="116449">
                <a:tc>
                  <a:txBody>
                    <a:bodyPr/>
                    <a:lstStyle/>
                    <a:p>
                      <a:pPr algn="l" fontAlgn="b"/>
                      <a:r>
                        <a:rPr lang="nb-NO" sz="750" b="0" i="0" u="none" strike="noStrike">
                          <a:solidFill>
                            <a:srgbClr val="000000"/>
                          </a:solidFill>
                          <a:effectLst/>
                          <a:latin typeface="Calibri" panose="020F0502020204030204" pitchFamily="34" charset="0"/>
                        </a:rPr>
                        <a:t>Automatiker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Brønnoperatør sementering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grafisk produksjonsteknikk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Garver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Idrettstrener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Komponist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79217463"/>
                  </a:ext>
                </a:extLst>
              </a:tr>
              <a:tr h="116449">
                <a:tc>
                  <a:txBody>
                    <a:bodyPr/>
                    <a:lstStyle/>
                    <a:p>
                      <a:pPr algn="l" fontAlgn="b"/>
                      <a:r>
                        <a:rPr lang="nb-NO" sz="750" b="0" i="0" u="none" strike="noStrike">
                          <a:solidFill>
                            <a:srgbClr val="000000"/>
                          </a:solidFill>
                          <a:effectLst/>
                          <a:latin typeface="Calibri" panose="020F0502020204030204" pitchFamily="34" charset="0"/>
                        </a:rPr>
                        <a:t>Avioniker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Bunadtilvirker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industrisømfaget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Geofysiker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Idrettsutøver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Komposittbåtbygger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68521507"/>
                  </a:ext>
                </a:extLst>
              </a:tr>
              <a:tr h="116449">
                <a:tc>
                  <a:txBody>
                    <a:bodyPr/>
                    <a:lstStyle/>
                    <a:p>
                      <a:pPr algn="l" fontAlgn="b"/>
                      <a:r>
                        <a:rPr lang="nb-NO" sz="750" b="0" i="0" u="none" strike="noStrike">
                          <a:solidFill>
                            <a:srgbClr val="000000"/>
                          </a:solidFill>
                          <a:effectLst/>
                          <a:latin typeface="Calibri" panose="020F0502020204030204" pitchFamily="34" charset="0"/>
                        </a:rPr>
                        <a:t>Avisbud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Buntmaker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limtreproduksjonsfaget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Geograf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Illustratør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Konditor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40305144"/>
                  </a:ext>
                </a:extLst>
              </a:tr>
              <a:tr h="116449">
                <a:tc>
                  <a:txBody>
                    <a:bodyPr/>
                    <a:lstStyle/>
                    <a:p>
                      <a:pPr algn="l" fontAlgn="b"/>
                      <a:r>
                        <a:rPr lang="nb-NO" sz="750" b="0" i="0" u="none" strike="noStrike">
                          <a:solidFill>
                            <a:srgbClr val="000000"/>
                          </a:solidFill>
                          <a:effectLst/>
                          <a:latin typeface="Calibri" panose="020F0502020204030204" pitchFamily="34" charset="0"/>
                        </a:rPr>
                        <a:t>Avløser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Bussjåfør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polymerkompositt / herdeplast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Geokjemiker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Indremedisiner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Konduktør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636306198"/>
                  </a:ext>
                </a:extLst>
              </a:tr>
              <a:tr h="116449">
                <a:tc>
                  <a:txBody>
                    <a:bodyPr/>
                    <a:lstStyle/>
                    <a:p>
                      <a:pPr algn="l" fontAlgn="b"/>
                      <a:r>
                        <a:rPr lang="nb-NO" sz="750" b="0" i="0" u="none" strike="noStrike">
                          <a:solidFill>
                            <a:srgbClr val="000000"/>
                          </a:solidFill>
                          <a:effectLst/>
                          <a:latin typeface="Calibri" panose="020F0502020204030204" pitchFamily="34" charset="0"/>
                        </a:rPr>
                        <a:t>Badevakt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Butikkmedarbeider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produksjonsteknikk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Industridesigner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Konservator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00353057"/>
                  </a:ext>
                </a:extLst>
              </a:tr>
              <a:tr h="116449">
                <a:tc>
                  <a:txBody>
                    <a:bodyPr/>
                    <a:lstStyle/>
                    <a:p>
                      <a:pPr algn="l" fontAlgn="b"/>
                      <a:r>
                        <a:rPr lang="nb-NO" sz="750" b="0" i="0" u="none" strike="noStrike">
                          <a:solidFill>
                            <a:srgbClr val="000000"/>
                          </a:solidFill>
                          <a:effectLst/>
                          <a:latin typeface="Calibri" panose="020F0502020204030204" pitchFamily="34" charset="0"/>
                        </a:rPr>
                        <a:t>Baker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Butikkslakter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termoplast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Geriater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Industriell overflatebehandler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Konsulent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936296528"/>
                  </a:ext>
                </a:extLst>
              </a:tr>
              <a:tr h="116449">
                <a:tc>
                  <a:txBody>
                    <a:bodyPr/>
                    <a:lstStyle/>
                    <a:p>
                      <a:pPr algn="l" fontAlgn="b"/>
                      <a:r>
                        <a:rPr lang="nb-NO" sz="750" b="0" i="0" u="none" strike="noStrike">
                          <a:solidFill>
                            <a:srgbClr val="000000"/>
                          </a:solidFill>
                          <a:effectLst/>
                          <a:latin typeface="Calibri" panose="020F0502020204030204" pitchFamily="34" charset="0"/>
                        </a:rPr>
                        <a:t>Banemontør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Byggdrifter / vaktmester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trelastfaget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Gestaltterapeut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Industrimaler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Konsulent i offentlig sektor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41099959"/>
                  </a:ext>
                </a:extLst>
              </a:tr>
              <a:tr h="116449">
                <a:tc>
                  <a:txBody>
                    <a:bodyPr/>
                    <a:lstStyle/>
                    <a:p>
                      <a:pPr algn="l" fontAlgn="b"/>
                      <a:r>
                        <a:rPr lang="nb-NO" sz="750" b="0" i="0" u="none" strike="noStrike">
                          <a:solidFill>
                            <a:srgbClr val="000000"/>
                          </a:solidFill>
                          <a:effectLst/>
                          <a:latin typeface="Calibri" panose="020F0502020204030204" pitchFamily="34" charset="0"/>
                        </a:rPr>
                        <a:t>Barista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Byggingeniør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trikotasje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Gipsmaker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Industrimekaniker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Kontor- og administrasjonsmedarbeider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43634618"/>
                  </a:ext>
                </a:extLst>
              </a:tr>
              <a:tr h="116449">
                <a:tc>
                  <a:txBody>
                    <a:bodyPr/>
                    <a:lstStyle/>
                    <a:p>
                      <a:pPr algn="l" fontAlgn="b"/>
                      <a:r>
                        <a:rPr lang="nb-NO" sz="750" b="0" i="0" u="none" strike="noStrike">
                          <a:solidFill>
                            <a:srgbClr val="000000"/>
                          </a:solidFill>
                          <a:effectLst/>
                          <a:latin typeface="Calibri" panose="020F0502020204030204" pitchFamily="34" charset="0"/>
                        </a:rPr>
                        <a:t>Barne- og ungdomsarbeider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Båtbygger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Fagoperatør i veving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Gjenvinningsoperatør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Industrimontør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Koreograf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44711431"/>
                  </a:ext>
                </a:extLst>
              </a:tr>
              <a:tr h="116449">
                <a:tc>
                  <a:txBody>
                    <a:bodyPr/>
                    <a:lstStyle/>
                    <a:p>
                      <a:pPr algn="l" fontAlgn="b"/>
                      <a:r>
                        <a:rPr lang="nb-NO" sz="750" b="0" i="0" u="none" strike="noStrike">
                          <a:solidFill>
                            <a:srgbClr val="000000"/>
                          </a:solidFill>
                          <a:effectLst/>
                          <a:latin typeface="Calibri" panose="020F0502020204030204" pitchFamily="34" charset="0"/>
                        </a:rPr>
                        <a:t>Barne- og ungdomspsykiater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Bøkker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Familierådgiver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Gjørtler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Industrioppmåler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Kosmetolog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129707780"/>
                  </a:ext>
                </a:extLst>
              </a:tr>
              <a:tr h="116449">
                <a:tc>
                  <a:txBody>
                    <a:bodyPr/>
                    <a:lstStyle/>
                    <a:p>
                      <a:pPr algn="l" fontAlgn="b"/>
                      <a:r>
                        <a:rPr lang="nb-NO" sz="750" b="0" i="0" u="none" strike="noStrike">
                          <a:solidFill>
                            <a:srgbClr val="000000"/>
                          </a:solidFill>
                          <a:effectLst/>
                          <a:latin typeface="Calibri" panose="020F0502020204030204" pitchFamily="34" charset="0"/>
                        </a:rPr>
                        <a:t>Barne- og ungdomspsykolog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Børsemaker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Farmasøyt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Glassfagarbeider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Industrirørlegger </a:t>
                      </a:r>
                    </a:p>
                  </a:txBody>
                  <a:tcPr marL="2274" marR="2274" marT="2274"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dirty="0">
                          <a:solidFill>
                            <a:srgbClr val="000000"/>
                          </a:solidFill>
                          <a:effectLst/>
                          <a:latin typeface="Calibri" panose="020F0502020204030204" pitchFamily="34" charset="0"/>
                        </a:rPr>
                        <a:t>Kostymesyer </a:t>
                      </a:r>
                    </a:p>
                  </a:txBody>
                  <a:tcPr marL="2274" marR="2274" marT="2274"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277006750"/>
                  </a:ext>
                </a:extLst>
              </a:tr>
            </a:tbl>
          </a:graphicData>
        </a:graphic>
      </p:graphicFrame>
    </p:spTree>
    <p:extLst>
      <p:ext uri="{BB962C8B-B14F-4D97-AF65-F5344CB8AC3E}">
        <p14:creationId xmlns:p14="http://schemas.microsoft.com/office/powerpoint/2010/main" val="76776082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firkant&#10;&#10;Automatisk generert beskrivelse">
            <a:extLst>
              <a:ext uri="{FF2B5EF4-FFF2-40B4-BE49-F238E27FC236}">
                <a16:creationId xmlns:a16="http://schemas.microsoft.com/office/drawing/2014/main" id="{2D9A0DF6-9E19-4F0F-A71D-88A75BEDE257}"/>
              </a:ext>
            </a:extLst>
          </p:cNvPr>
          <p:cNvPicPr>
            <a:picLocks noChangeAspect="1"/>
          </p:cNvPicPr>
          <p:nvPr/>
        </p:nvPicPr>
        <p:blipFill rotWithShape="1">
          <a:blip r:embed="rId2">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3"/>
          <a:stretch>
            <a:fillRect/>
          </a:stretch>
        </p:blipFill>
        <p:spPr>
          <a:xfrm>
            <a:off x="8440740" y="6153450"/>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33863"/>
            <a:ext cx="517168" cy="467350"/>
          </a:xfrm>
          <a:prstGeom prst="rect">
            <a:avLst/>
          </a:prstGeom>
          <a:blipFill>
            <a:blip r:embed="rId4" cstate="print"/>
            <a:stretch>
              <a:fillRect/>
            </a:stretch>
          </a:blipFill>
        </p:spPr>
        <p:txBody>
          <a:bodyPr wrap="square" lIns="0" tIns="0" rIns="0" bIns="0" rtlCol="0"/>
          <a:lstStyle/>
          <a:p>
            <a:endParaRPr sz="1463"/>
          </a:p>
        </p:txBody>
      </p:sp>
      <p:graphicFrame>
        <p:nvGraphicFramePr>
          <p:cNvPr id="3" name="Tabell 2">
            <a:extLst>
              <a:ext uri="{FF2B5EF4-FFF2-40B4-BE49-F238E27FC236}">
                <a16:creationId xmlns:a16="http://schemas.microsoft.com/office/drawing/2014/main" id="{71D91E75-AF22-443D-B8B9-789665C6C13F}"/>
              </a:ext>
            </a:extLst>
          </p:cNvPr>
          <p:cNvGraphicFramePr>
            <a:graphicFrameLocks noGrp="1"/>
          </p:cNvGraphicFramePr>
          <p:nvPr>
            <p:extLst>
              <p:ext uri="{D42A27DB-BD31-4B8C-83A1-F6EECF244321}">
                <p14:modId xmlns:p14="http://schemas.microsoft.com/office/powerpoint/2010/main" val="3020226195"/>
              </p:ext>
            </p:extLst>
          </p:nvPr>
        </p:nvGraphicFramePr>
        <p:xfrm>
          <a:off x="248653" y="157619"/>
          <a:ext cx="9541648" cy="5808050"/>
        </p:xfrm>
        <a:graphic>
          <a:graphicData uri="http://schemas.openxmlformats.org/drawingml/2006/table">
            <a:tbl>
              <a:tblPr/>
              <a:tblGrid>
                <a:gridCol w="1562169">
                  <a:extLst>
                    <a:ext uri="{9D8B030D-6E8A-4147-A177-3AD203B41FA5}">
                      <a16:colId xmlns:a16="http://schemas.microsoft.com/office/drawing/2014/main" val="2111833579"/>
                    </a:ext>
                  </a:extLst>
                </a:gridCol>
                <a:gridCol w="1269261">
                  <a:extLst>
                    <a:ext uri="{9D8B030D-6E8A-4147-A177-3AD203B41FA5}">
                      <a16:colId xmlns:a16="http://schemas.microsoft.com/office/drawing/2014/main" val="1834311739"/>
                    </a:ext>
                  </a:extLst>
                </a:gridCol>
                <a:gridCol w="2165731">
                  <a:extLst>
                    <a:ext uri="{9D8B030D-6E8A-4147-A177-3AD203B41FA5}">
                      <a16:colId xmlns:a16="http://schemas.microsoft.com/office/drawing/2014/main" val="2688530859"/>
                    </a:ext>
                  </a:extLst>
                </a:gridCol>
                <a:gridCol w="1331393">
                  <a:extLst>
                    <a:ext uri="{9D8B030D-6E8A-4147-A177-3AD203B41FA5}">
                      <a16:colId xmlns:a16="http://schemas.microsoft.com/office/drawing/2014/main" val="1315090088"/>
                    </a:ext>
                  </a:extLst>
                </a:gridCol>
                <a:gridCol w="1890578">
                  <a:extLst>
                    <a:ext uri="{9D8B030D-6E8A-4147-A177-3AD203B41FA5}">
                      <a16:colId xmlns:a16="http://schemas.microsoft.com/office/drawing/2014/main" val="1935829835"/>
                    </a:ext>
                  </a:extLst>
                </a:gridCol>
                <a:gridCol w="1322516">
                  <a:extLst>
                    <a:ext uri="{9D8B030D-6E8A-4147-A177-3AD203B41FA5}">
                      <a16:colId xmlns:a16="http://schemas.microsoft.com/office/drawing/2014/main" val="670069819"/>
                    </a:ext>
                  </a:extLst>
                </a:gridCol>
              </a:tblGrid>
              <a:tr h="113229">
                <a:tc>
                  <a:txBody>
                    <a:bodyPr/>
                    <a:lstStyle/>
                    <a:p>
                      <a:pPr algn="l" fontAlgn="b"/>
                      <a:r>
                        <a:rPr lang="nb-NO" sz="750" b="0" i="0" u="none" strike="noStrike">
                          <a:solidFill>
                            <a:srgbClr val="000000"/>
                          </a:solidFill>
                          <a:effectLst/>
                          <a:latin typeface="Calibri" panose="020F0502020204030204" pitchFamily="34" charset="0"/>
                        </a:rPr>
                        <a:t>Kostøkonom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Matros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Ortopeditekniker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Reiseleder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Smed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Togekspeditør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64210332"/>
                  </a:ext>
                </a:extLst>
              </a:tr>
              <a:tr h="113229">
                <a:tc>
                  <a:txBody>
                    <a:bodyPr/>
                    <a:lstStyle/>
                    <a:p>
                      <a:pPr algn="l" fontAlgn="b"/>
                      <a:r>
                        <a:rPr lang="nb-NO" sz="750" b="0" i="0" u="none" strike="noStrike">
                          <a:solidFill>
                            <a:srgbClr val="000000"/>
                          </a:solidFill>
                          <a:effectLst/>
                          <a:latin typeface="Calibri" panose="020F0502020204030204" pitchFamily="34" charset="0"/>
                        </a:rPr>
                        <a:t>Kranfører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Mattekniker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Ortoptist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Reiselivsmedarbeider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Sminkør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Togelektriker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561182335"/>
                  </a:ext>
                </a:extLst>
              </a:tr>
              <a:tr h="113229">
                <a:tc>
                  <a:txBody>
                    <a:bodyPr/>
                    <a:lstStyle/>
                    <a:p>
                      <a:pPr algn="l" fontAlgn="b"/>
                      <a:r>
                        <a:rPr lang="nb-NO" sz="750" b="0" i="0" u="none" strike="noStrike">
                          <a:solidFill>
                            <a:srgbClr val="000000"/>
                          </a:solidFill>
                          <a:effectLst/>
                          <a:latin typeface="Calibri" panose="020F0502020204030204" pitchFamily="34" charset="0"/>
                        </a:rPr>
                        <a:t>Kreftsykepleier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Matteknolog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dirty="0">
                          <a:solidFill>
                            <a:srgbClr val="000000"/>
                          </a:solidFill>
                          <a:effectLst/>
                          <a:latin typeface="Calibri" panose="020F0502020204030204" pitchFamily="34" charset="0"/>
                        </a:rPr>
                        <a:t>Oseanograf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Rektor/skoleleder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Snekker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Togleder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35594549"/>
                  </a:ext>
                </a:extLst>
              </a:tr>
              <a:tr h="113229">
                <a:tc>
                  <a:txBody>
                    <a:bodyPr/>
                    <a:lstStyle/>
                    <a:p>
                      <a:pPr algn="l" fontAlgn="b"/>
                      <a:r>
                        <a:rPr lang="nb-NO" sz="750" b="0" i="0" u="none" strike="noStrike">
                          <a:solidFill>
                            <a:srgbClr val="000000"/>
                          </a:solidFill>
                          <a:effectLst/>
                          <a:latin typeface="Calibri" panose="020F0502020204030204" pitchFamily="34" charset="0"/>
                        </a:rPr>
                        <a:t>Kriminolog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Mediedesigner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Osteopat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Rekvisitør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Soneterapeut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Tolk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9951931"/>
                  </a:ext>
                </a:extLst>
              </a:tr>
              <a:tr h="113229">
                <a:tc>
                  <a:txBody>
                    <a:bodyPr/>
                    <a:lstStyle/>
                    <a:p>
                      <a:pPr algn="l" fontAlgn="b"/>
                      <a:r>
                        <a:rPr lang="nb-NO" sz="750" b="0" i="0" u="none" strike="noStrike">
                          <a:solidFill>
                            <a:srgbClr val="000000"/>
                          </a:solidFill>
                          <a:effectLst/>
                          <a:latin typeface="Calibri" panose="020F0502020204030204" pitchFamily="34" charset="0"/>
                        </a:rPr>
                        <a:t>Kulde- og varmepumpemontør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Mediegrafiker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Oversetter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Renholdsoperatør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Sosialantropolog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Toller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551721786"/>
                  </a:ext>
                </a:extLst>
              </a:tr>
              <a:tr h="113229">
                <a:tc>
                  <a:txBody>
                    <a:bodyPr/>
                    <a:lstStyle/>
                    <a:p>
                      <a:pPr algn="l" fontAlgn="b"/>
                      <a:r>
                        <a:rPr lang="nb-NO" sz="750" b="0" i="0" u="none" strike="noStrike">
                          <a:solidFill>
                            <a:srgbClr val="000000"/>
                          </a:solidFill>
                          <a:effectLst/>
                          <a:latin typeface="Calibri" panose="020F0502020204030204" pitchFamily="34" charset="0"/>
                        </a:rPr>
                        <a:t>Kulturhistoriker / kulturviter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Megler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Overstyrmann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Repslager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Sosiolog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Trafikkbetjent (parkering)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74441141"/>
                  </a:ext>
                </a:extLst>
              </a:tr>
              <a:tr h="113229">
                <a:tc>
                  <a:txBody>
                    <a:bodyPr/>
                    <a:lstStyle/>
                    <a:p>
                      <a:pPr algn="l" fontAlgn="b"/>
                      <a:r>
                        <a:rPr lang="nb-NO" sz="750" b="0" i="0" u="none" strike="noStrike" dirty="0">
                          <a:solidFill>
                            <a:srgbClr val="000000"/>
                          </a:solidFill>
                          <a:effectLst/>
                          <a:latin typeface="Calibri" panose="020F0502020204030204" pitchFamily="34" charset="0"/>
                        </a:rPr>
                        <a:t>Kundeansvarlig (salg)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Mekaniker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Paleontolog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Resepsjonist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Sosionom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Trafikklærer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15285736"/>
                  </a:ext>
                </a:extLst>
              </a:tr>
              <a:tr h="113229">
                <a:tc>
                  <a:txBody>
                    <a:bodyPr/>
                    <a:lstStyle/>
                    <a:p>
                      <a:pPr algn="l" fontAlgn="b"/>
                      <a:r>
                        <a:rPr lang="nb-NO" sz="750" b="0" i="0" u="none" strike="noStrike">
                          <a:solidFill>
                            <a:srgbClr val="000000"/>
                          </a:solidFill>
                          <a:effectLst/>
                          <a:latin typeface="Calibri" panose="020F0502020204030204" pitchFamily="34" charset="0"/>
                        </a:rPr>
                        <a:t>Kunderådgiver i bank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Menighetspedagog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Patolog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Reseptarfarmasøyt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Speditør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Trebåtbygger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69245088"/>
                  </a:ext>
                </a:extLst>
              </a:tr>
              <a:tr h="113229">
                <a:tc>
                  <a:txBody>
                    <a:bodyPr/>
                    <a:lstStyle/>
                    <a:p>
                      <a:pPr algn="l" fontAlgn="b"/>
                      <a:r>
                        <a:rPr lang="nb-NO" sz="750" b="0" i="0" u="none" strike="noStrike">
                          <a:solidFill>
                            <a:srgbClr val="000000"/>
                          </a:solidFill>
                          <a:effectLst/>
                          <a:latin typeface="Calibri" panose="020F0502020204030204" pitchFamily="34" charset="0"/>
                        </a:rPr>
                        <a:t>Kunst- og kulturformidler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Meteorolog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Pedagog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Reservedelsekspeditør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Spesialist i fordøyelsessykdommer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Tredreier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251084366"/>
                  </a:ext>
                </a:extLst>
              </a:tr>
              <a:tr h="113229">
                <a:tc>
                  <a:txBody>
                    <a:bodyPr/>
                    <a:lstStyle/>
                    <a:p>
                      <a:pPr algn="l" fontAlgn="b"/>
                      <a:r>
                        <a:rPr lang="nb-NO" sz="750" b="0" i="0" u="none" strike="noStrike">
                          <a:solidFill>
                            <a:srgbClr val="000000"/>
                          </a:solidFill>
                          <a:effectLst/>
                          <a:latin typeface="Calibri" panose="020F0502020204030204" pitchFamily="34" charset="0"/>
                        </a:rPr>
                        <a:t>Kunsthistoriker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Mikrobiolog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Pedagogisk-psykologisk rådgiver (PP-rådgiver)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Revisor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Spesialpedagog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Treskjærer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2207044"/>
                  </a:ext>
                </a:extLst>
              </a:tr>
              <a:tr h="113229">
                <a:tc>
                  <a:txBody>
                    <a:bodyPr/>
                    <a:lstStyle/>
                    <a:p>
                      <a:pPr algn="l" fontAlgn="b"/>
                      <a:r>
                        <a:rPr lang="nb-NO" sz="750" b="0" i="0" u="none" strike="noStrike">
                          <a:solidFill>
                            <a:srgbClr val="000000"/>
                          </a:solidFill>
                          <a:effectLst/>
                          <a:latin typeface="Calibri" panose="020F0502020204030204" pitchFamily="34" charset="0"/>
                        </a:rPr>
                        <a:t>Kunsthåndverker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Miljøarbeider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Perfusjonist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Revmatolog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Spesialsykepleier innen psykisk helse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Trevaresnekker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919093"/>
                  </a:ext>
                </a:extLst>
              </a:tr>
              <a:tr h="113229">
                <a:tc>
                  <a:txBody>
                    <a:bodyPr/>
                    <a:lstStyle/>
                    <a:p>
                      <a:pPr algn="l" fontAlgn="b"/>
                      <a:r>
                        <a:rPr lang="nb-NO" sz="750" b="0" i="0" u="none" strike="noStrike">
                          <a:solidFill>
                            <a:srgbClr val="000000"/>
                          </a:solidFill>
                          <a:effectLst/>
                          <a:latin typeface="Calibri" panose="020F0502020204030204" pitchFamily="34" charset="0"/>
                        </a:rPr>
                        <a:t>Kunstner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Miljørådgiver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Personalrådgiver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Ridelærer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Spilldesigner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Trikkefører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990183929"/>
                  </a:ext>
                </a:extLst>
              </a:tr>
              <a:tr h="113229">
                <a:tc>
                  <a:txBody>
                    <a:bodyPr/>
                    <a:lstStyle/>
                    <a:p>
                      <a:pPr algn="l" fontAlgn="b"/>
                      <a:r>
                        <a:rPr lang="nb-NO" sz="750" b="0" i="0" u="none" strike="noStrike">
                          <a:solidFill>
                            <a:srgbClr val="000000"/>
                          </a:solidFill>
                          <a:effectLst/>
                          <a:latin typeface="Calibri" panose="020F0502020204030204" pitchFamily="34" charset="0"/>
                        </a:rPr>
                        <a:t>Kurator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Miljøterapeut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Personalsjef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Romteknolog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Spillprogrammerer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Tømrer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93395916"/>
                  </a:ext>
                </a:extLst>
              </a:tr>
              <a:tr h="113229">
                <a:tc>
                  <a:txBody>
                    <a:bodyPr/>
                    <a:lstStyle/>
                    <a:p>
                      <a:pPr algn="l" fontAlgn="b"/>
                      <a:r>
                        <a:rPr lang="nb-NO" sz="750" b="0" i="0" u="none" strike="noStrike">
                          <a:solidFill>
                            <a:srgbClr val="000000"/>
                          </a:solidFill>
                          <a:effectLst/>
                          <a:latin typeface="Calibri" panose="020F0502020204030204" pitchFamily="34" charset="0"/>
                        </a:rPr>
                        <a:t>Kurvmaker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Misjonær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Personlig assistent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Rådgiver i offentlig sektor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Sportsdommer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Undervisningsinspektør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795320926"/>
                  </a:ext>
                </a:extLst>
              </a:tr>
              <a:tr h="113229">
                <a:tc>
                  <a:txBody>
                    <a:bodyPr/>
                    <a:lstStyle/>
                    <a:p>
                      <a:pPr algn="l" fontAlgn="b"/>
                      <a:r>
                        <a:rPr lang="nb-NO" sz="750" b="0" i="0" u="none" strike="noStrike">
                          <a:solidFill>
                            <a:srgbClr val="000000"/>
                          </a:solidFill>
                          <a:effectLst/>
                          <a:latin typeface="Calibri" panose="020F0502020204030204" pitchFamily="34" charset="0"/>
                        </a:rPr>
                        <a:t>Kystskipper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Modell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Personlig trener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Røkter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Statistiker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Urmaker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054184815"/>
                  </a:ext>
                </a:extLst>
              </a:tr>
              <a:tr h="113229">
                <a:tc>
                  <a:txBody>
                    <a:bodyPr/>
                    <a:lstStyle/>
                    <a:p>
                      <a:pPr algn="l" fontAlgn="b"/>
                      <a:r>
                        <a:rPr lang="nb-NO" sz="750" b="0" i="0" u="none" strike="noStrike">
                          <a:solidFill>
                            <a:srgbClr val="000000"/>
                          </a:solidFill>
                          <a:effectLst/>
                          <a:latin typeface="Calibri" panose="020F0502020204030204" pitchFamily="34" charset="0"/>
                        </a:rPr>
                        <a:t>Laborant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Modellbygger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Petroleumsingeniør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Rørlegger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Statsviter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Urolog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693522195"/>
                  </a:ext>
                </a:extLst>
              </a:tr>
              <a:tr h="113229">
                <a:tc>
                  <a:txBody>
                    <a:bodyPr/>
                    <a:lstStyle/>
                    <a:p>
                      <a:pPr algn="l" fontAlgn="b"/>
                      <a:r>
                        <a:rPr lang="nb-NO" sz="750" b="0" i="0" u="none" strike="noStrike">
                          <a:solidFill>
                            <a:srgbClr val="000000"/>
                          </a:solidFill>
                          <a:effectLst/>
                          <a:latin typeface="Calibri" panose="020F0502020204030204" pitchFamily="34" charset="0"/>
                        </a:rPr>
                        <a:t>Landbruksmaskinmekaniker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Modist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Pianostemmer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Røykdykker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Steinfagarbeider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Utmarkskonsulent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61526658"/>
                  </a:ext>
                </a:extLst>
              </a:tr>
              <a:tr h="113229">
                <a:tc>
                  <a:txBody>
                    <a:bodyPr/>
                    <a:lstStyle/>
                    <a:p>
                      <a:pPr algn="l" fontAlgn="b"/>
                      <a:r>
                        <a:rPr lang="nb-NO" sz="750" b="0" i="0" u="none" strike="noStrike">
                          <a:solidFill>
                            <a:srgbClr val="000000"/>
                          </a:solidFill>
                          <a:effectLst/>
                          <a:latin typeface="Calibri" panose="020F0502020204030204" pitchFamily="34" charset="0"/>
                        </a:rPr>
                        <a:t>Landbruksrådgiver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Motormann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Pilot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Saksbehandler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Stillasbygger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Utstillingsdesigner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67644651"/>
                  </a:ext>
                </a:extLst>
              </a:tr>
              <a:tr h="113229">
                <a:tc>
                  <a:txBody>
                    <a:bodyPr/>
                    <a:lstStyle/>
                    <a:p>
                      <a:pPr algn="l" fontAlgn="b"/>
                      <a:r>
                        <a:rPr lang="nb-NO" sz="750" b="0" i="0" u="none" strike="noStrike">
                          <a:solidFill>
                            <a:srgbClr val="000000"/>
                          </a:solidFill>
                          <a:effectLst/>
                          <a:latin typeface="Calibri" panose="020F0502020204030204" pitchFamily="34" charset="0"/>
                        </a:rPr>
                        <a:t>Landmåler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Motormekaniker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Planteinspektør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Salgsmedarbeider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Stipendiat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Vaskerioperatør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8026032"/>
                  </a:ext>
                </a:extLst>
              </a:tr>
              <a:tr h="113229">
                <a:tc>
                  <a:txBody>
                    <a:bodyPr/>
                    <a:lstStyle/>
                    <a:p>
                      <a:pPr algn="l" fontAlgn="b"/>
                      <a:r>
                        <a:rPr lang="nb-NO" sz="750" b="0" i="0" u="none" strike="noStrike">
                          <a:solidFill>
                            <a:srgbClr val="000000"/>
                          </a:solidFill>
                          <a:effectLst/>
                          <a:latin typeface="Calibri" panose="020F0502020204030204" pitchFamily="34" charset="0"/>
                        </a:rPr>
                        <a:t>Landskapsarkitekt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Motorsykkelmekaniker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Planteviter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Salgssjef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Storurmaker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Vei- og anleggsarbeider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401550586"/>
                  </a:ext>
                </a:extLst>
              </a:tr>
              <a:tr h="113229">
                <a:tc>
                  <a:txBody>
                    <a:bodyPr/>
                    <a:lstStyle/>
                    <a:p>
                      <a:pPr algn="l" fontAlgn="b"/>
                      <a:r>
                        <a:rPr lang="nb-NO" sz="750" b="0" i="0" u="none" strike="noStrike">
                          <a:solidFill>
                            <a:srgbClr val="000000"/>
                          </a:solidFill>
                          <a:effectLst/>
                          <a:latin typeface="Calibri" panose="020F0502020204030204" pitchFamily="34" charset="0"/>
                        </a:rPr>
                        <a:t>Leder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Plastikkirurg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Salmaker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Strikkehåndverker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Vekter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265402428"/>
                  </a:ext>
                </a:extLst>
              </a:tr>
              <a:tr h="113229">
                <a:tc>
                  <a:txBody>
                    <a:bodyPr/>
                    <a:lstStyle/>
                    <a:p>
                      <a:pPr algn="l" fontAlgn="b"/>
                      <a:r>
                        <a:rPr lang="nb-NO" sz="750" b="0" i="0" u="none" strike="noStrike">
                          <a:solidFill>
                            <a:srgbClr val="000000"/>
                          </a:solidFill>
                          <a:effectLst/>
                          <a:latin typeface="Calibri" panose="020F0502020204030204" pitchFamily="34" charset="0"/>
                        </a:rPr>
                        <a:t>Lege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Museumsformidler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Plastmekaniker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Samfunnsgeograf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Studiekonsulent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Verktøymaker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061867770"/>
                  </a:ext>
                </a:extLst>
              </a:tr>
              <a:tr h="113229">
                <a:tc>
                  <a:txBody>
                    <a:bodyPr/>
                    <a:lstStyle/>
                    <a:p>
                      <a:pPr algn="l" fontAlgn="b"/>
                      <a:r>
                        <a:rPr lang="nb-NO" sz="750" b="0" i="0" u="none" strike="noStrike">
                          <a:solidFill>
                            <a:srgbClr val="000000"/>
                          </a:solidFill>
                          <a:effectLst/>
                          <a:latin typeface="Calibri" panose="020F0502020204030204" pitchFamily="34" charset="0"/>
                        </a:rPr>
                        <a:t>Legemiddelkonsulent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Musiker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Platearbeider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Samfunnsmedisiner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Styrmann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Vernepleier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58082268"/>
                  </a:ext>
                </a:extLst>
              </a:tr>
              <a:tr h="113229">
                <a:tc>
                  <a:txBody>
                    <a:bodyPr/>
                    <a:lstStyle/>
                    <a:p>
                      <a:pPr algn="l" fontAlgn="b"/>
                      <a:r>
                        <a:rPr lang="nb-NO" sz="750" b="0" i="0" u="none" strike="noStrike">
                          <a:solidFill>
                            <a:srgbClr val="000000"/>
                          </a:solidFill>
                          <a:effectLst/>
                          <a:latin typeface="Calibri" panose="020F0502020204030204" pitchFamily="34" charset="0"/>
                        </a:rPr>
                        <a:t>Lektor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Musikkpedagog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Pleiemedarbeider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Samfunnsplanlegger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Støper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Veterinær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44243667"/>
                  </a:ext>
                </a:extLst>
              </a:tr>
              <a:tr h="113229">
                <a:tc>
                  <a:txBody>
                    <a:bodyPr/>
                    <a:lstStyle/>
                    <a:p>
                      <a:pPr algn="l" fontAlgn="b"/>
                      <a:r>
                        <a:rPr lang="nb-NO" sz="750" b="0" i="0" u="none" strike="noStrike">
                          <a:solidFill>
                            <a:srgbClr val="000000"/>
                          </a:solidFill>
                          <a:effectLst/>
                          <a:latin typeface="Calibri" panose="020F0502020204030204" pitchFamily="34" charset="0"/>
                        </a:rPr>
                        <a:t>Litteraturviter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Musikkprodusent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Politi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Samfunnsøkonom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Støttekontakt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Videokunstner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4770782"/>
                  </a:ext>
                </a:extLst>
              </a:tr>
              <a:tr h="113229">
                <a:tc>
                  <a:txBody>
                    <a:bodyPr/>
                    <a:lstStyle/>
                    <a:p>
                      <a:pPr algn="l" fontAlgn="b"/>
                      <a:r>
                        <a:rPr lang="nb-NO" sz="750" b="0" i="0" u="none" strike="noStrike">
                          <a:solidFill>
                            <a:srgbClr val="000000"/>
                          </a:solidFill>
                          <a:effectLst/>
                          <a:latin typeface="Calibri" panose="020F0502020204030204" pitchFamily="34" charset="0"/>
                        </a:rPr>
                        <a:t>Logistikkoperatør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Musikkterapeut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Politibetjent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Sanger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Supportkonsulent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Vikler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7366921"/>
                  </a:ext>
                </a:extLst>
              </a:tr>
              <a:tr h="113229">
                <a:tc>
                  <a:txBody>
                    <a:bodyPr/>
                    <a:lstStyle/>
                    <a:p>
                      <a:pPr algn="l" fontAlgn="b"/>
                      <a:r>
                        <a:rPr lang="nb-NO" sz="750" b="0" i="0" u="none" strike="noStrike">
                          <a:solidFill>
                            <a:srgbClr val="000000"/>
                          </a:solidFill>
                          <a:effectLst/>
                          <a:latin typeface="Calibri" panose="020F0502020204030204" pitchFamily="34" charset="0"/>
                        </a:rPr>
                        <a:t>Logoped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Møbeldesigner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Politijurist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Sangpedagog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Sveiser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Vinkelner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252503221"/>
                  </a:ext>
                </a:extLst>
              </a:tr>
              <a:tr h="113229">
                <a:tc>
                  <a:txBody>
                    <a:bodyPr/>
                    <a:lstStyle/>
                    <a:p>
                      <a:pPr algn="l" fontAlgn="b"/>
                      <a:r>
                        <a:rPr lang="nb-NO" sz="750" b="0" i="0" u="none" strike="noStrike">
                          <a:solidFill>
                            <a:srgbClr val="000000"/>
                          </a:solidFill>
                          <a:effectLst/>
                          <a:latin typeface="Calibri" panose="020F0502020204030204" pitchFamily="34" charset="0"/>
                        </a:rPr>
                        <a:t>Lokomotivfører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Møbelsnekker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Politiker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Scenograf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Sykepleier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Webdesigner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56278389"/>
                  </a:ext>
                </a:extLst>
              </a:tr>
              <a:tr h="113229">
                <a:tc>
                  <a:txBody>
                    <a:bodyPr/>
                    <a:lstStyle/>
                    <a:p>
                      <a:pPr algn="l" fontAlgn="b"/>
                      <a:r>
                        <a:rPr lang="nb-NO" sz="750" b="0" i="0" u="none" strike="noStrike">
                          <a:solidFill>
                            <a:srgbClr val="000000"/>
                          </a:solidFill>
                          <a:effectLst/>
                          <a:latin typeface="Calibri" panose="020F0502020204030204" pitchFamily="34" charset="0"/>
                        </a:rPr>
                        <a:t>Los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Møbeltapetserer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Portør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Seilmaker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Systemutvikler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Yrkessjåfør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02522846"/>
                  </a:ext>
                </a:extLst>
              </a:tr>
              <a:tr h="113229">
                <a:tc>
                  <a:txBody>
                    <a:bodyPr/>
                    <a:lstStyle/>
                    <a:p>
                      <a:pPr algn="l" fontAlgn="b"/>
                      <a:r>
                        <a:rPr lang="nb-NO" sz="750" b="0" i="0" u="none" strike="noStrike">
                          <a:solidFill>
                            <a:srgbClr val="000000"/>
                          </a:solidFill>
                          <a:effectLst/>
                          <a:latin typeface="Calibri" panose="020F0502020204030204" pitchFamily="34" charset="0"/>
                        </a:rPr>
                        <a:t>Lufthavnbetjent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NDT-kontrollør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Postbud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Sekretær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Sølvsmed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Økonom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26357474"/>
                  </a:ext>
                </a:extLst>
              </a:tr>
              <a:tr h="113229">
                <a:tc>
                  <a:txBody>
                    <a:bodyPr/>
                    <a:lstStyle/>
                    <a:p>
                      <a:pPr algn="l" fontAlgn="b"/>
                      <a:r>
                        <a:rPr lang="nb-NO" sz="750" b="0" i="0" u="none" strike="noStrike">
                          <a:solidFill>
                            <a:srgbClr val="000000"/>
                          </a:solidFill>
                          <a:effectLst/>
                          <a:latin typeface="Calibri" panose="020F0502020204030204" pitchFamily="34" charset="0"/>
                        </a:rPr>
                        <a:t>Lungespesialist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Naprapat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Prest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Serigraf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TV-fotograf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Økonomikonsulent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83911964"/>
                  </a:ext>
                </a:extLst>
              </a:tr>
              <a:tr h="113229">
                <a:tc>
                  <a:txBody>
                    <a:bodyPr/>
                    <a:lstStyle/>
                    <a:p>
                      <a:pPr algn="l" fontAlgn="b"/>
                      <a:r>
                        <a:rPr lang="nb-NO" sz="750" b="0" i="0" u="none" strike="noStrike">
                          <a:solidFill>
                            <a:srgbClr val="000000"/>
                          </a:solidFill>
                          <a:effectLst/>
                          <a:latin typeface="Calibri" panose="020F0502020204030204" pitchFamily="34" charset="0"/>
                        </a:rPr>
                        <a:t>Lydkunstner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Naturforvalter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Produksjonselektroniker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Servitør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Taksidermist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Økonomisjef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98770008"/>
                  </a:ext>
                </a:extLst>
              </a:tr>
              <a:tr h="113229">
                <a:tc>
                  <a:txBody>
                    <a:bodyPr/>
                    <a:lstStyle/>
                    <a:p>
                      <a:pPr algn="l" fontAlgn="b"/>
                      <a:r>
                        <a:rPr lang="nb-NO" sz="750" b="0" i="0" u="none" strike="noStrike">
                          <a:solidFill>
                            <a:srgbClr val="000000"/>
                          </a:solidFill>
                          <a:effectLst/>
                          <a:latin typeface="Calibri" panose="020F0502020204030204" pitchFamily="34" charset="0"/>
                        </a:rPr>
                        <a:t>Lydtekniker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Nautisk instrumentmaker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Produktutvikler fiskefôr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Signalmontør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Takstmann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Øre-nese-hals-spesialist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62800560"/>
                  </a:ext>
                </a:extLst>
              </a:tr>
              <a:tr h="113229">
                <a:tc>
                  <a:txBody>
                    <a:bodyPr/>
                    <a:lstStyle/>
                    <a:p>
                      <a:pPr algn="l" fontAlgn="b"/>
                      <a:r>
                        <a:rPr lang="nb-NO" sz="750" b="0" i="0" u="none" strike="noStrike">
                          <a:solidFill>
                            <a:srgbClr val="000000"/>
                          </a:solidFill>
                          <a:effectLst/>
                          <a:latin typeface="Calibri" panose="020F0502020204030204" pitchFamily="34" charset="0"/>
                        </a:rPr>
                        <a:t>Lystekniker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Negledesigner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Professor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Sivilingeniør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Taktekker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Øyelege </a:t>
                      </a: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341804050"/>
                  </a:ext>
                </a:extLst>
              </a:tr>
              <a:tr h="113229">
                <a:tc>
                  <a:txBody>
                    <a:bodyPr/>
                    <a:lstStyle/>
                    <a:p>
                      <a:pPr algn="l" fontAlgn="b"/>
                      <a:r>
                        <a:rPr lang="nb-NO" sz="750" b="0" i="0" u="none" strike="noStrike">
                          <a:solidFill>
                            <a:srgbClr val="000000"/>
                          </a:solidFill>
                          <a:effectLst/>
                          <a:latin typeface="Calibri" panose="020F0502020204030204" pitchFamily="34" charset="0"/>
                        </a:rPr>
                        <a:t>Låsesmed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Nettverkstekniker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Profileringsdesigner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Siviløkonom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Tannhelsesekretær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79105710"/>
                  </a:ext>
                </a:extLst>
              </a:tr>
              <a:tr h="113229">
                <a:tc>
                  <a:txBody>
                    <a:bodyPr/>
                    <a:lstStyle/>
                    <a:p>
                      <a:pPr algn="l" fontAlgn="b"/>
                      <a:r>
                        <a:rPr lang="nb-NO" sz="750" b="0" i="0" u="none" strike="noStrike">
                          <a:solidFill>
                            <a:srgbClr val="000000"/>
                          </a:solidFill>
                          <a:effectLst/>
                          <a:latin typeface="Calibri" panose="020F0502020204030204" pitchFamily="34" charset="0"/>
                        </a:rPr>
                        <a:t>Lærer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Nevrokirurg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Programvareutvikler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Sjåfør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Tannlege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028593799"/>
                  </a:ext>
                </a:extLst>
              </a:tr>
              <a:tr h="113229">
                <a:tc>
                  <a:txBody>
                    <a:bodyPr/>
                    <a:lstStyle/>
                    <a:p>
                      <a:pPr algn="l" fontAlgn="b"/>
                      <a:r>
                        <a:rPr lang="nb-NO" sz="750" b="0" i="0" u="none" strike="noStrike">
                          <a:solidFill>
                            <a:srgbClr val="000000"/>
                          </a:solidFill>
                          <a:effectLst/>
                          <a:latin typeface="Calibri" panose="020F0502020204030204" pitchFamily="34" charset="0"/>
                        </a:rPr>
                        <a:t>Maler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Nevrolog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Prosessingeniør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Sjømathandler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Tannpleier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862738824"/>
                  </a:ext>
                </a:extLst>
              </a:tr>
              <a:tr h="113229">
                <a:tc>
                  <a:txBody>
                    <a:bodyPr/>
                    <a:lstStyle/>
                    <a:p>
                      <a:pPr algn="l" fontAlgn="b"/>
                      <a:r>
                        <a:rPr lang="nb-NO" sz="750" b="0" i="0" u="none" strike="noStrike">
                          <a:solidFill>
                            <a:srgbClr val="000000"/>
                          </a:solidFill>
                          <a:effectLst/>
                          <a:latin typeface="Calibri" panose="020F0502020204030204" pitchFamily="34" charset="0"/>
                        </a:rPr>
                        <a:t>Manuellterapeut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Nevrosykepleier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Prosesstekniker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Skadedyrbekjemper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Tanntekniker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17614092"/>
                  </a:ext>
                </a:extLst>
              </a:tr>
              <a:tr h="113229">
                <a:tc>
                  <a:txBody>
                    <a:bodyPr/>
                    <a:lstStyle/>
                    <a:p>
                      <a:pPr algn="l" fontAlgn="b"/>
                      <a:r>
                        <a:rPr lang="nb-NO" sz="750" b="0" i="0" u="none" strike="noStrike">
                          <a:solidFill>
                            <a:srgbClr val="000000"/>
                          </a:solidFill>
                          <a:effectLst/>
                          <a:latin typeface="Calibri" panose="020F0502020204030204" pitchFamily="34" charset="0"/>
                        </a:rPr>
                        <a:t>Marin bioteknolog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Nukleærmedisiner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Prosjektleder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Skipper på fiskefartøy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Tavlemontør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752870226"/>
                  </a:ext>
                </a:extLst>
              </a:tr>
              <a:tr h="113229">
                <a:tc>
                  <a:txBody>
                    <a:bodyPr/>
                    <a:lstStyle/>
                    <a:p>
                      <a:pPr algn="l" fontAlgn="b"/>
                      <a:r>
                        <a:rPr lang="nb-NO" sz="750" b="0" i="0" u="none" strike="noStrike">
                          <a:solidFill>
                            <a:srgbClr val="000000"/>
                          </a:solidFill>
                          <a:effectLst/>
                          <a:latin typeface="Calibri" panose="020F0502020204030204" pitchFamily="34" charset="0"/>
                        </a:rPr>
                        <a:t>Marinbiolog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Nyrelege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Provisorfarmasøyt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Skipsmegler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Taxisjåfør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97192834"/>
                  </a:ext>
                </a:extLst>
              </a:tr>
              <a:tr h="113229">
                <a:tc>
                  <a:txBody>
                    <a:bodyPr/>
                    <a:lstStyle/>
                    <a:p>
                      <a:pPr algn="l" fontAlgn="b"/>
                      <a:r>
                        <a:rPr lang="nb-NO" sz="750" b="0" i="0" u="none" strike="noStrike">
                          <a:solidFill>
                            <a:srgbClr val="000000"/>
                          </a:solidFill>
                          <a:effectLst/>
                          <a:latin typeface="Calibri" panose="020F0502020204030204" pitchFamily="34" charset="0"/>
                        </a:rPr>
                        <a:t>Maritim elektriker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Obduksjonstekniker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Psykiater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Skofagoperatør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Tegnspråktolk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69712788"/>
                  </a:ext>
                </a:extLst>
              </a:tr>
              <a:tr h="113229">
                <a:tc>
                  <a:txBody>
                    <a:bodyPr/>
                    <a:lstStyle/>
                    <a:p>
                      <a:pPr algn="l" fontAlgn="b"/>
                      <a:r>
                        <a:rPr lang="nb-NO" sz="750" b="0" i="0" u="none" strike="noStrike">
                          <a:solidFill>
                            <a:srgbClr val="000000"/>
                          </a:solidFill>
                          <a:effectLst/>
                          <a:latin typeface="Calibri" panose="020F0502020204030204" pitchFamily="34" charset="0"/>
                        </a:rPr>
                        <a:t>Markedsanalytiker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Onkolog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Psykolog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Skogbruksleder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Teknisk forfatter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775621786"/>
                  </a:ext>
                </a:extLst>
              </a:tr>
              <a:tr h="113229">
                <a:tc>
                  <a:txBody>
                    <a:bodyPr/>
                    <a:lstStyle/>
                    <a:p>
                      <a:pPr algn="l" fontAlgn="b"/>
                      <a:r>
                        <a:rPr lang="nb-NO" sz="750" b="0" i="0" u="none" strike="noStrike">
                          <a:solidFill>
                            <a:srgbClr val="000000"/>
                          </a:solidFill>
                          <a:effectLst/>
                          <a:latin typeface="Calibri" panose="020F0502020204030204" pitchFamily="34" charset="0"/>
                        </a:rPr>
                        <a:t>Markedsføringskonsulent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Operasjonssykepleier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Psykoterapeut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Skogbrukssjef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Teknisk tegner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91016087"/>
                  </a:ext>
                </a:extLst>
              </a:tr>
              <a:tr h="113229">
                <a:tc>
                  <a:txBody>
                    <a:bodyPr/>
                    <a:lstStyle/>
                    <a:p>
                      <a:pPr algn="l" fontAlgn="b"/>
                      <a:r>
                        <a:rPr lang="nb-NO" sz="750" b="0" i="0" u="none" strike="noStrike">
                          <a:solidFill>
                            <a:srgbClr val="000000"/>
                          </a:solidFill>
                          <a:effectLst/>
                          <a:latin typeface="Calibri" panose="020F0502020204030204" pitchFamily="34" charset="0"/>
                        </a:rPr>
                        <a:t>Markedssjef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Optiker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Pølsemaker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Skogsoperatør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Tekstforfatter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876209817"/>
                  </a:ext>
                </a:extLst>
              </a:tr>
              <a:tr h="113229">
                <a:tc>
                  <a:txBody>
                    <a:bodyPr/>
                    <a:lstStyle/>
                    <a:p>
                      <a:pPr algn="l" fontAlgn="b"/>
                      <a:r>
                        <a:rPr lang="nb-NO" sz="750" b="0" i="0" u="none" strike="noStrike">
                          <a:solidFill>
                            <a:srgbClr val="000000"/>
                          </a:solidFill>
                          <a:effectLst/>
                          <a:latin typeface="Calibri" panose="020F0502020204030204" pitchFamily="34" charset="0"/>
                        </a:rPr>
                        <a:t>Maskiningeniør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Optroniker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Radiograf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Skoleassistent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Tekstilrenser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28761084"/>
                  </a:ext>
                </a:extLst>
              </a:tr>
              <a:tr h="113229">
                <a:tc>
                  <a:txBody>
                    <a:bodyPr/>
                    <a:lstStyle/>
                    <a:p>
                      <a:pPr algn="l" fontAlgn="b"/>
                      <a:r>
                        <a:rPr lang="nb-NO" sz="750" b="0" i="0" u="none" strike="noStrike">
                          <a:solidFill>
                            <a:srgbClr val="000000"/>
                          </a:solidFill>
                          <a:effectLst/>
                          <a:latin typeface="Calibri" panose="020F0502020204030204" pitchFamily="34" charset="0"/>
                        </a:rPr>
                        <a:t>Maskinist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Organist/Kantor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Radiolog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Skolefritidsleder (SFO)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Telefonselger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067149390"/>
                  </a:ext>
                </a:extLst>
              </a:tr>
              <a:tr h="113229">
                <a:tc>
                  <a:txBody>
                    <a:bodyPr/>
                    <a:lstStyle/>
                    <a:p>
                      <a:pPr algn="l" fontAlgn="b"/>
                      <a:r>
                        <a:rPr lang="nb-NO" sz="750" b="0" i="0" u="none" strike="noStrike">
                          <a:solidFill>
                            <a:srgbClr val="000000"/>
                          </a:solidFill>
                          <a:effectLst/>
                          <a:latin typeface="Calibri" panose="020F0502020204030204" pitchFamily="34" charset="0"/>
                        </a:rPr>
                        <a:t>Maskinsjef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Orgelbygger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Redaktør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Skomaker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Telekommunikasjonsmontør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594635727"/>
                  </a:ext>
                </a:extLst>
              </a:tr>
              <a:tr h="113229">
                <a:tc>
                  <a:txBody>
                    <a:bodyPr/>
                    <a:lstStyle/>
                    <a:p>
                      <a:pPr algn="l" fontAlgn="b"/>
                      <a:r>
                        <a:rPr lang="nb-NO" sz="750" b="0" i="0" u="none" strike="noStrike">
                          <a:solidFill>
                            <a:srgbClr val="000000"/>
                          </a:solidFill>
                          <a:effectLst/>
                          <a:latin typeface="Calibri" panose="020F0502020204030204" pitchFamily="34" charset="0"/>
                        </a:rPr>
                        <a:t>Maskør- og parykkmaker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Ornitolog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Regissør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Skriftgransker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65599753"/>
                  </a:ext>
                </a:extLst>
              </a:tr>
              <a:tr h="113229">
                <a:tc>
                  <a:txBody>
                    <a:bodyPr/>
                    <a:lstStyle/>
                    <a:p>
                      <a:pPr algn="l" fontAlgn="b"/>
                      <a:r>
                        <a:rPr lang="nb-NO" sz="750" b="0" i="0" u="none" strike="noStrike">
                          <a:solidFill>
                            <a:srgbClr val="000000"/>
                          </a:solidFill>
                          <a:effectLst/>
                          <a:latin typeface="Calibri" panose="020F0502020204030204" pitchFamily="34" charset="0"/>
                        </a:rPr>
                        <a:t>Massasjeterapeut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Ortoped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Regnskapsfører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Skuespiller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Thoraxkirurg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46299063"/>
                  </a:ext>
                </a:extLst>
              </a:tr>
              <a:tr h="113229">
                <a:tc>
                  <a:txBody>
                    <a:bodyPr/>
                    <a:lstStyle/>
                    <a:p>
                      <a:pPr algn="l" fontAlgn="b"/>
                      <a:r>
                        <a:rPr lang="nb-NO" sz="750" b="0" i="0" u="none" strike="noStrike">
                          <a:solidFill>
                            <a:srgbClr val="000000"/>
                          </a:solidFill>
                          <a:effectLst/>
                          <a:latin typeface="Calibri" panose="020F0502020204030204" pitchFamily="34" charset="0"/>
                        </a:rPr>
                        <a:t>Matematiker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Ortopediingeniør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Reindriftsutøver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Slakter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r>
                        <a:rPr lang="nb-NO" sz="750" b="0" i="0" u="none" strike="noStrike">
                          <a:solidFill>
                            <a:srgbClr val="000000"/>
                          </a:solidFill>
                          <a:effectLst/>
                          <a:latin typeface="Calibri" panose="020F0502020204030204" pitchFamily="34" charset="0"/>
                        </a:rPr>
                        <a:t>Tilkomsttekniker </a:t>
                      </a:r>
                    </a:p>
                  </a:txBody>
                  <a:tcPr marL="1861" marR="1861" marT="1861" marB="0" anchor="b">
                    <a:lnL>
                      <a:noFill/>
                    </a:lnL>
                    <a:lnR>
                      <a:noFill/>
                    </a:lnR>
                    <a:lnT>
                      <a:noFill/>
                    </a:lnT>
                    <a:lnB>
                      <a:noFill/>
                    </a:lnB>
                    <a:solidFill>
                      <a:schemeClr val="accent6">
                        <a:lumMod val="20000"/>
                        <a:lumOff val="80000"/>
                      </a:schemeClr>
                    </a:solidFill>
                  </a:tcPr>
                </a:tc>
                <a:tc>
                  <a:txBody>
                    <a:bodyPr/>
                    <a:lstStyle/>
                    <a:p>
                      <a:pPr algn="l" fontAlgn="b"/>
                      <a:endParaRPr lang="nb-NO" sz="750" b="0" i="0" u="none" strike="noStrike" dirty="0">
                        <a:solidFill>
                          <a:srgbClr val="000000"/>
                        </a:solidFill>
                        <a:effectLst/>
                        <a:latin typeface="Calibri" panose="020F0502020204030204" pitchFamily="34" charset="0"/>
                      </a:endParaRPr>
                    </a:p>
                  </a:txBody>
                  <a:tcPr marL="1861" marR="1861" marT="1861"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292323879"/>
                  </a:ext>
                </a:extLst>
              </a:tr>
            </a:tbl>
          </a:graphicData>
        </a:graphic>
      </p:graphicFrame>
      <p:sp>
        <p:nvSpPr>
          <p:cNvPr id="10" name="Avrundet rektangel 4">
            <a:extLst>
              <a:ext uri="{FF2B5EF4-FFF2-40B4-BE49-F238E27FC236}">
                <a16:creationId xmlns:a16="http://schemas.microsoft.com/office/drawing/2014/main" id="{57BD4B3C-51B0-4E4B-84B9-2BC510D1675A}"/>
              </a:ext>
            </a:extLst>
          </p:cNvPr>
          <p:cNvSpPr/>
          <p:nvPr/>
        </p:nvSpPr>
        <p:spPr>
          <a:xfrm>
            <a:off x="1064211" y="6109138"/>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
        <p:nvSpPr>
          <p:cNvPr id="12" name="Plassholder for innhold 2">
            <a:extLst>
              <a:ext uri="{FF2B5EF4-FFF2-40B4-BE49-F238E27FC236}">
                <a16:creationId xmlns:a16="http://schemas.microsoft.com/office/drawing/2014/main" id="{9527CC88-CF1A-4FF6-9030-2F2B71954AA8}"/>
              </a:ext>
            </a:extLst>
          </p:cNvPr>
          <p:cNvSpPr txBox="1">
            <a:spLocks/>
          </p:cNvSpPr>
          <p:nvPr/>
        </p:nvSpPr>
        <p:spPr>
          <a:xfrm>
            <a:off x="3649112" y="6128575"/>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600" b="1" dirty="0">
                <a:solidFill>
                  <a:schemeClr val="accent2">
                    <a:lumMod val="20000"/>
                    <a:lumOff val="80000"/>
                  </a:schemeClr>
                </a:solidFill>
                <a:latin typeface="Calibri" panose="020F0502020204030204" pitchFamily="34" charset="0"/>
                <a:cs typeface="Calibri" panose="020F0502020204030204" pitchFamily="34" charset="0"/>
              </a:rPr>
              <a:t>Yrker i Norge side 2</a:t>
            </a:r>
          </a:p>
        </p:txBody>
      </p:sp>
      <p:sp>
        <p:nvSpPr>
          <p:cNvPr id="2" name="Rektangel 1">
            <a:extLst>
              <a:ext uri="{FF2B5EF4-FFF2-40B4-BE49-F238E27FC236}">
                <a16:creationId xmlns:a16="http://schemas.microsoft.com/office/drawing/2014/main" id="{7C74311E-E5C7-4CC9-9E15-00D54D0E7420}"/>
              </a:ext>
            </a:extLst>
          </p:cNvPr>
          <p:cNvSpPr/>
          <p:nvPr/>
        </p:nvSpPr>
        <p:spPr>
          <a:xfrm>
            <a:off x="8263459" y="5679324"/>
            <a:ext cx="1436483" cy="276999"/>
          </a:xfrm>
          <a:prstGeom prst="rect">
            <a:avLst/>
          </a:prstGeom>
        </p:spPr>
        <p:txBody>
          <a:bodyPr wrap="none">
            <a:spAutoFit/>
          </a:bodyPr>
          <a:lstStyle/>
          <a:p>
            <a:r>
              <a:rPr lang="nb-NO" sz="1200" dirty="0"/>
              <a:t>Kilde: utdanning.no </a:t>
            </a:r>
          </a:p>
        </p:txBody>
      </p:sp>
    </p:spTree>
    <p:extLst>
      <p:ext uri="{BB962C8B-B14F-4D97-AF65-F5344CB8AC3E}">
        <p14:creationId xmlns:p14="http://schemas.microsoft.com/office/powerpoint/2010/main" val="409210950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firkant&#10;&#10;Automatisk generert beskrivelse">
            <a:extLst>
              <a:ext uri="{FF2B5EF4-FFF2-40B4-BE49-F238E27FC236}">
                <a16:creationId xmlns:a16="http://schemas.microsoft.com/office/drawing/2014/main" id="{304359CD-E08A-40B1-8071-AB40DF6B9DFC}"/>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43039"/>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23452"/>
            <a:ext cx="517168" cy="467350"/>
          </a:xfrm>
          <a:prstGeom prst="rect">
            <a:avLst/>
          </a:prstGeom>
          <a:blipFill>
            <a:blip r:embed="rId5" cstate="print"/>
            <a:stretch>
              <a:fillRect/>
            </a:stretch>
          </a:blipFill>
        </p:spPr>
        <p:txBody>
          <a:bodyPr wrap="square" lIns="0" tIns="0" rIns="0" bIns="0" rtlCol="0"/>
          <a:lstStyle/>
          <a:p>
            <a:endParaRPr sz="1463"/>
          </a:p>
        </p:txBody>
      </p:sp>
      <p:sp>
        <p:nvSpPr>
          <p:cNvPr id="16" name="TekstSylinder 15">
            <a:extLst>
              <a:ext uri="{FF2B5EF4-FFF2-40B4-BE49-F238E27FC236}">
                <a16:creationId xmlns:a16="http://schemas.microsoft.com/office/drawing/2014/main" id="{E2985B45-5A81-4917-9E8C-092AB4A15633}"/>
              </a:ext>
            </a:extLst>
          </p:cNvPr>
          <p:cNvSpPr txBox="1"/>
          <p:nvPr/>
        </p:nvSpPr>
        <p:spPr>
          <a:xfrm>
            <a:off x="333807" y="1113556"/>
            <a:ext cx="2128655" cy="1631216"/>
          </a:xfrm>
          <a:prstGeom prst="rect">
            <a:avLst/>
          </a:prstGeom>
          <a:noFill/>
        </p:spPr>
        <p:txBody>
          <a:bodyPr wrap="square" rtlCol="0">
            <a:spAutoFit/>
          </a:bodyPr>
          <a:lstStyle/>
          <a:p>
            <a:r>
              <a:rPr lang="nb-NO" b="1" dirty="0"/>
              <a:t>Største bedrifter i Østfold</a:t>
            </a:r>
          </a:p>
          <a:p>
            <a:endParaRPr lang="nb-NO" b="1" dirty="0"/>
          </a:p>
          <a:p>
            <a:r>
              <a:rPr lang="nb-NO" dirty="0"/>
              <a:t>Nr. 1 til 50</a:t>
            </a:r>
          </a:p>
          <a:p>
            <a:endParaRPr lang="nb-NO" dirty="0"/>
          </a:p>
          <a:p>
            <a:r>
              <a:rPr lang="nb-NO" sz="1000" dirty="0"/>
              <a:t>Kilde: www.largestcompanies.no/</a:t>
            </a:r>
          </a:p>
        </p:txBody>
      </p:sp>
      <p:graphicFrame>
        <p:nvGraphicFramePr>
          <p:cNvPr id="6" name="Tabell 5">
            <a:extLst>
              <a:ext uri="{FF2B5EF4-FFF2-40B4-BE49-F238E27FC236}">
                <a16:creationId xmlns:a16="http://schemas.microsoft.com/office/drawing/2014/main" id="{7040A531-3011-4455-B44E-6A04E6F2F6FE}"/>
              </a:ext>
            </a:extLst>
          </p:cNvPr>
          <p:cNvGraphicFramePr>
            <a:graphicFrameLocks noGrp="1"/>
          </p:cNvGraphicFramePr>
          <p:nvPr>
            <p:extLst>
              <p:ext uri="{D42A27DB-BD31-4B8C-83A1-F6EECF244321}">
                <p14:modId xmlns:p14="http://schemas.microsoft.com/office/powerpoint/2010/main" val="1817609566"/>
              </p:ext>
            </p:extLst>
          </p:nvPr>
        </p:nvGraphicFramePr>
        <p:xfrm>
          <a:off x="3121695" y="769941"/>
          <a:ext cx="6555263" cy="4502264"/>
        </p:xfrm>
        <a:graphic>
          <a:graphicData uri="http://schemas.openxmlformats.org/drawingml/2006/table">
            <a:tbl>
              <a:tblPr/>
              <a:tblGrid>
                <a:gridCol w="328371">
                  <a:extLst>
                    <a:ext uri="{9D8B030D-6E8A-4147-A177-3AD203B41FA5}">
                      <a16:colId xmlns:a16="http://schemas.microsoft.com/office/drawing/2014/main" val="4132687090"/>
                    </a:ext>
                  </a:extLst>
                </a:gridCol>
                <a:gridCol w="2176979">
                  <a:extLst>
                    <a:ext uri="{9D8B030D-6E8A-4147-A177-3AD203B41FA5}">
                      <a16:colId xmlns:a16="http://schemas.microsoft.com/office/drawing/2014/main" val="3292834946"/>
                    </a:ext>
                  </a:extLst>
                </a:gridCol>
                <a:gridCol w="790524">
                  <a:extLst>
                    <a:ext uri="{9D8B030D-6E8A-4147-A177-3AD203B41FA5}">
                      <a16:colId xmlns:a16="http://schemas.microsoft.com/office/drawing/2014/main" val="3076980473"/>
                    </a:ext>
                  </a:extLst>
                </a:gridCol>
                <a:gridCol w="389180">
                  <a:extLst>
                    <a:ext uri="{9D8B030D-6E8A-4147-A177-3AD203B41FA5}">
                      <a16:colId xmlns:a16="http://schemas.microsoft.com/office/drawing/2014/main" val="332125284"/>
                    </a:ext>
                  </a:extLst>
                </a:gridCol>
                <a:gridCol w="352696">
                  <a:extLst>
                    <a:ext uri="{9D8B030D-6E8A-4147-A177-3AD203B41FA5}">
                      <a16:colId xmlns:a16="http://schemas.microsoft.com/office/drawing/2014/main" val="3779422542"/>
                    </a:ext>
                  </a:extLst>
                </a:gridCol>
                <a:gridCol w="1787798">
                  <a:extLst>
                    <a:ext uri="{9D8B030D-6E8A-4147-A177-3AD203B41FA5}">
                      <a16:colId xmlns:a16="http://schemas.microsoft.com/office/drawing/2014/main" val="3276055558"/>
                    </a:ext>
                  </a:extLst>
                </a:gridCol>
                <a:gridCol w="729715">
                  <a:extLst>
                    <a:ext uri="{9D8B030D-6E8A-4147-A177-3AD203B41FA5}">
                      <a16:colId xmlns:a16="http://schemas.microsoft.com/office/drawing/2014/main" val="3842341655"/>
                    </a:ext>
                  </a:extLst>
                </a:gridCol>
              </a:tblGrid>
              <a:tr h="173164">
                <a:tc>
                  <a:txBody>
                    <a:bodyPr/>
                    <a:lstStyle/>
                    <a:p>
                      <a:pPr algn="r" fontAlgn="b"/>
                      <a:r>
                        <a:rPr lang="nb-NO" sz="1000" b="1" i="0" u="none" strike="noStrike" dirty="0">
                          <a:solidFill>
                            <a:srgbClr val="000000"/>
                          </a:solidFill>
                          <a:effectLst/>
                          <a:latin typeface="Calibri" panose="020F0502020204030204" pitchFamily="34" charset="0"/>
                        </a:rPr>
                        <a:t>Nr.</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nb-NO" sz="1000" b="1" i="0" u="none" strike="noStrike" dirty="0">
                          <a:solidFill>
                            <a:srgbClr val="000000"/>
                          </a:solidFill>
                          <a:effectLst/>
                          <a:latin typeface="Calibri" panose="020F0502020204030204" pitchFamily="34" charset="0"/>
                        </a:rPr>
                        <a:t>Bedrift</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1000" b="1" i="0" u="none" strike="noStrike" dirty="0" err="1">
                          <a:solidFill>
                            <a:srgbClr val="000000"/>
                          </a:solidFill>
                          <a:effectLst/>
                          <a:latin typeface="Calibri" panose="020F0502020204030204" pitchFamily="34" charset="0"/>
                        </a:rPr>
                        <a:t>Omsetn</a:t>
                      </a:r>
                      <a:r>
                        <a:rPr lang="nb-NO" sz="1000" b="1" i="0" u="none" strike="noStrike" dirty="0">
                          <a:solidFill>
                            <a:srgbClr val="000000"/>
                          </a:solidFill>
                          <a:effectLst/>
                          <a:latin typeface="Calibri" panose="020F0502020204030204" pitchFamily="34" charset="0"/>
                        </a:rPr>
                        <a:t>*</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nb-NO" sz="1000" b="1" i="0" u="none" strike="noStrike" dirty="0">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1000" b="1" i="0" u="none" strike="noStrike" dirty="0">
                          <a:solidFill>
                            <a:srgbClr val="000000"/>
                          </a:solidFill>
                          <a:effectLst/>
                          <a:latin typeface="Calibri" panose="020F0502020204030204" pitchFamily="34" charset="0"/>
                        </a:rPr>
                        <a:t>Nr.</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nb-NO" sz="1000" b="1" i="0" u="none" strike="noStrike" dirty="0">
                          <a:solidFill>
                            <a:srgbClr val="000000"/>
                          </a:solidFill>
                          <a:effectLst/>
                          <a:latin typeface="Calibri" panose="020F0502020204030204" pitchFamily="34" charset="0"/>
                        </a:rPr>
                        <a:t>Bedrift</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1000" b="1" i="0" u="none" strike="noStrike" dirty="0" err="1">
                          <a:solidFill>
                            <a:srgbClr val="000000"/>
                          </a:solidFill>
                          <a:effectLst/>
                          <a:latin typeface="Calibri" panose="020F0502020204030204" pitchFamily="34" charset="0"/>
                        </a:rPr>
                        <a:t>Omsetn</a:t>
                      </a:r>
                      <a:r>
                        <a:rPr lang="nb-NO" sz="1000" b="1" i="0" u="none" strike="noStrike" dirty="0">
                          <a:solidFill>
                            <a:srgbClr val="000000"/>
                          </a:solidFill>
                          <a:effectLst/>
                          <a:latin typeface="Calibri" panose="020F0502020204030204" pitchFamily="34" charset="0"/>
                        </a:rPr>
                        <a:t>*</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09558779"/>
                  </a:ext>
                </a:extLst>
              </a:tr>
              <a:tr h="173164">
                <a:tc>
                  <a:txBody>
                    <a:bodyPr/>
                    <a:lstStyle/>
                    <a:p>
                      <a:pPr algn="r" fontAlgn="b"/>
                      <a:r>
                        <a:rPr lang="nb-NO" sz="1000" b="0" i="0" u="none" strike="noStrike">
                          <a:solidFill>
                            <a:srgbClr val="000000"/>
                          </a:solidFill>
                          <a:effectLst/>
                          <a:latin typeface="Calibri" panose="020F0502020204030204" pitchFamily="34" charset="0"/>
                        </a:rPr>
                        <a:t>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Sykehuset Østfold Hf</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6 735 241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26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Fredrikstad Energi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988 829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615503"/>
                  </a:ext>
                </a:extLst>
              </a:tr>
              <a:tr h="173164">
                <a:tc>
                  <a:txBody>
                    <a:bodyPr/>
                    <a:lstStyle/>
                    <a:p>
                      <a:pPr algn="r" fontAlgn="b"/>
                      <a:r>
                        <a:rPr lang="nb-NO" sz="1000" b="0" i="0" u="none" strike="noStrike">
                          <a:solidFill>
                            <a:srgbClr val="000000"/>
                          </a:solidFill>
                          <a:effectLst/>
                          <a:latin typeface="Calibri" panose="020F0502020204030204" pitchFamily="34" charset="0"/>
                        </a:rPr>
                        <a:t>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Europris ASA</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6 234 389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27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Husqvarna Norge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893 149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518955"/>
                  </a:ext>
                </a:extLst>
              </a:tr>
              <a:tr h="173164">
                <a:tc>
                  <a:txBody>
                    <a:bodyPr/>
                    <a:lstStyle/>
                    <a:p>
                      <a:pPr algn="r" fontAlgn="b"/>
                      <a:r>
                        <a:rPr lang="nb-NO" sz="1000" b="0" i="0" u="none" strike="noStrike">
                          <a:solidFill>
                            <a:srgbClr val="000000"/>
                          </a:solidFill>
                          <a:effectLst/>
                          <a:latin typeface="Calibri" panose="020F0502020204030204" pitchFamily="34" charset="0"/>
                        </a:rPr>
                        <a:t>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Europris Butikkdrift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5 457 309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28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Skolt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878 929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414996"/>
                  </a:ext>
                </a:extLst>
              </a:tr>
              <a:tr h="173164">
                <a:tc>
                  <a:txBody>
                    <a:bodyPr/>
                    <a:lstStyle/>
                    <a:p>
                      <a:pPr algn="r" fontAlgn="b"/>
                      <a:r>
                        <a:rPr lang="nb-NO" sz="1000" b="0" i="0" u="none" strike="noStrike">
                          <a:solidFill>
                            <a:srgbClr val="000000"/>
                          </a:solidFill>
                          <a:effectLst/>
                          <a:latin typeface="Calibri" panose="020F0502020204030204" pitchFamily="34" charset="0"/>
                        </a:rPr>
                        <a:t>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dirty="0">
                          <a:solidFill>
                            <a:srgbClr val="000000"/>
                          </a:solidFill>
                          <a:effectLst/>
                          <a:latin typeface="Calibri" panose="020F0502020204030204" pitchFamily="34" charset="0"/>
                        </a:rPr>
                        <a:t>Orkla Foods Norge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4 856 005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29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Leif Grimsrud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788 210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148082"/>
                  </a:ext>
                </a:extLst>
              </a:tr>
              <a:tr h="173164">
                <a:tc>
                  <a:txBody>
                    <a:bodyPr/>
                    <a:lstStyle/>
                    <a:p>
                      <a:pPr algn="r" fontAlgn="b"/>
                      <a:r>
                        <a:rPr lang="nb-NO" sz="1000" b="0" i="0" u="none" strike="noStrike">
                          <a:solidFill>
                            <a:srgbClr val="000000"/>
                          </a:solidFill>
                          <a:effectLst/>
                          <a:latin typeface="Calibri" panose="020F0502020204030204" pitchFamily="34" charset="0"/>
                        </a:rPr>
                        <a:t>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Borregaard ASA</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4 785 000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pt-BR" sz="1000" b="0" i="0" u="none" strike="noStrike">
                          <a:solidFill>
                            <a:srgbClr val="000000"/>
                          </a:solidFill>
                          <a:effectLst/>
                          <a:latin typeface="Calibri" panose="020F0502020204030204" pitchFamily="34" charset="0"/>
                        </a:rPr>
                        <a:t>J A Magnussen Engros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781 488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5949509"/>
                  </a:ext>
                </a:extLst>
              </a:tr>
              <a:tr h="173164">
                <a:tc>
                  <a:txBody>
                    <a:bodyPr/>
                    <a:lstStyle/>
                    <a:p>
                      <a:pPr algn="r" fontAlgn="b"/>
                      <a:r>
                        <a:rPr lang="nb-NO" sz="1000" b="0" i="0" u="none" strike="noStrike">
                          <a:solidFill>
                            <a:srgbClr val="000000"/>
                          </a:solidFill>
                          <a:effectLst/>
                          <a:latin typeface="Calibri" panose="020F0502020204030204" pitchFamily="34" charset="0"/>
                        </a:rPr>
                        <a:t>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Europris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4 426 679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Brynild Gruppen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769 345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0658442"/>
                  </a:ext>
                </a:extLst>
              </a:tr>
              <a:tr h="173164">
                <a:tc>
                  <a:txBody>
                    <a:bodyPr/>
                    <a:lstStyle/>
                    <a:p>
                      <a:pPr algn="r" fontAlgn="b"/>
                      <a:r>
                        <a:rPr lang="nb-NO" sz="1000" b="0" i="0" u="none" strike="noStrike">
                          <a:solidFill>
                            <a:srgbClr val="000000"/>
                          </a:solidFill>
                          <a:effectLst/>
                          <a:latin typeface="Calibri" panose="020F0502020204030204" pitchFamily="34" charset="0"/>
                        </a:rPr>
                        <a:t>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Wärtsilä Moss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3 528 849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Ørje Kornsilo og Mølle SA</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767 377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90965"/>
                  </a:ext>
                </a:extLst>
              </a:tr>
              <a:tr h="173164">
                <a:tc>
                  <a:txBody>
                    <a:bodyPr/>
                    <a:lstStyle/>
                    <a:p>
                      <a:pPr algn="r" fontAlgn="b"/>
                      <a:r>
                        <a:rPr lang="nb-NO" sz="1000" b="0" i="0" u="none" strike="noStrike">
                          <a:solidFill>
                            <a:srgbClr val="000000"/>
                          </a:solidFill>
                          <a:effectLst/>
                          <a:latin typeface="Calibri" panose="020F0502020204030204" pitchFamily="34" charset="0"/>
                        </a:rPr>
                        <a:t>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Jackon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3 009 690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Nordic Paper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740 266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676088"/>
                  </a:ext>
                </a:extLst>
              </a:tr>
              <a:tr h="173164">
                <a:tc>
                  <a:txBody>
                    <a:bodyPr/>
                    <a:lstStyle/>
                    <a:p>
                      <a:pPr algn="r" fontAlgn="b"/>
                      <a:r>
                        <a:rPr lang="nb-NO" sz="1000" b="0" i="0" u="none" strike="noStrike">
                          <a:solidFill>
                            <a:srgbClr val="000000"/>
                          </a:solidFill>
                          <a:effectLst/>
                          <a:latin typeface="Calibri" panose="020F0502020204030204" pitchFamily="34" charset="0"/>
                        </a:rPr>
                        <a:t>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Steinsviks Regnskapskontor ANS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2 810 408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Park &amp; Anlegg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716 738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6923178"/>
                  </a:ext>
                </a:extLst>
              </a:tr>
              <a:tr h="173164">
                <a:tc>
                  <a:txBody>
                    <a:bodyPr/>
                    <a:lstStyle/>
                    <a:p>
                      <a:pPr algn="r" fontAlgn="b"/>
                      <a:r>
                        <a:rPr lang="nb-NO" sz="1000" b="0" i="0" u="none" strike="noStrike">
                          <a:solidFill>
                            <a:srgbClr val="000000"/>
                          </a:solidFill>
                          <a:effectLst/>
                          <a:latin typeface="Calibri" panose="020F0502020204030204" pitchFamily="34" charset="0"/>
                        </a:rPr>
                        <a:t>10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Fresenius Kabi Norge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1 854 466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n-NO" sz="1000" b="0" i="0" u="none" strike="noStrike">
                          <a:solidFill>
                            <a:srgbClr val="000000"/>
                          </a:solidFill>
                          <a:effectLst/>
                          <a:latin typeface="Calibri" panose="020F0502020204030204" pitchFamily="34" charset="0"/>
                        </a:rPr>
                        <a:t>Bertel O Steen Østfold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714 672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378189"/>
                  </a:ext>
                </a:extLst>
              </a:tr>
              <a:tr h="173164">
                <a:tc>
                  <a:txBody>
                    <a:bodyPr/>
                    <a:lstStyle/>
                    <a:p>
                      <a:pPr algn="r" fontAlgn="b"/>
                      <a:r>
                        <a:rPr lang="nb-NO" sz="1000" b="0" i="0" u="none" strike="noStrike">
                          <a:solidFill>
                            <a:srgbClr val="000000"/>
                          </a:solidFill>
                          <a:effectLst/>
                          <a:latin typeface="Calibri" panose="020F0502020204030204" pitchFamily="34" charset="0"/>
                        </a:rPr>
                        <a:t>11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Denofa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1 693 997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Vpk Packaging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704 934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206592"/>
                  </a:ext>
                </a:extLst>
              </a:tr>
              <a:tr h="173164">
                <a:tc>
                  <a:txBody>
                    <a:bodyPr/>
                    <a:lstStyle/>
                    <a:p>
                      <a:pPr algn="r" fontAlgn="b"/>
                      <a:r>
                        <a:rPr lang="nb-NO" sz="1000" b="0" i="0" u="none" strike="noStrike">
                          <a:solidFill>
                            <a:srgbClr val="000000"/>
                          </a:solidFill>
                          <a:effectLst/>
                          <a:latin typeface="Calibri" panose="020F0502020204030204" pitchFamily="34" charset="0"/>
                        </a:rPr>
                        <a:t>12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Kynningsrud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1 519 929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Pretec Group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664 907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26255"/>
                  </a:ext>
                </a:extLst>
              </a:tr>
              <a:tr h="173164">
                <a:tc>
                  <a:txBody>
                    <a:bodyPr/>
                    <a:lstStyle/>
                    <a:p>
                      <a:pPr algn="r" fontAlgn="b"/>
                      <a:r>
                        <a:rPr lang="nb-NO" sz="1000" b="0" i="0" u="none" strike="noStrike">
                          <a:solidFill>
                            <a:srgbClr val="000000"/>
                          </a:solidFill>
                          <a:effectLst/>
                          <a:latin typeface="Calibri" panose="020F0502020204030204" pitchFamily="34" charset="0"/>
                        </a:rPr>
                        <a:t>13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Glava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1 511 909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Østfold Energi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657 862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254559"/>
                  </a:ext>
                </a:extLst>
              </a:tr>
              <a:tr h="173164">
                <a:tc>
                  <a:txBody>
                    <a:bodyPr/>
                    <a:lstStyle/>
                    <a:p>
                      <a:pPr algn="r" fontAlgn="b"/>
                      <a:r>
                        <a:rPr lang="nb-NO" sz="1000" b="0" i="0" u="none" strike="noStrike">
                          <a:solidFill>
                            <a:srgbClr val="000000"/>
                          </a:solidFill>
                          <a:effectLst/>
                          <a:latin typeface="Calibri" panose="020F0502020204030204" pitchFamily="34" charset="0"/>
                        </a:rPr>
                        <a:t>14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Dustin Norway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1 427 865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39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Jackon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654 720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9739730"/>
                  </a:ext>
                </a:extLst>
              </a:tr>
              <a:tr h="173164">
                <a:tc>
                  <a:txBody>
                    <a:bodyPr/>
                    <a:lstStyle/>
                    <a:p>
                      <a:pPr algn="r" fontAlgn="b"/>
                      <a:r>
                        <a:rPr lang="nb-NO" sz="1000" b="0" i="0" u="none" strike="noStrike">
                          <a:solidFill>
                            <a:srgbClr val="000000"/>
                          </a:solidFill>
                          <a:effectLst/>
                          <a:latin typeface="Calibri" panose="020F0502020204030204" pitchFamily="34" charset="0"/>
                        </a:rPr>
                        <a:t>15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Soland Invest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1 401 698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Norsk Stål Tynnplater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599 407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1135721"/>
                  </a:ext>
                </a:extLst>
              </a:tr>
              <a:tr h="173164">
                <a:tc>
                  <a:txBody>
                    <a:bodyPr/>
                    <a:lstStyle/>
                    <a:p>
                      <a:pPr algn="r" fontAlgn="b"/>
                      <a:r>
                        <a:rPr lang="nb-NO" sz="1000" b="0" i="0" u="none" strike="noStrike">
                          <a:solidFill>
                            <a:srgbClr val="000000"/>
                          </a:solidFill>
                          <a:effectLst/>
                          <a:latin typeface="Calibri" panose="020F0502020204030204" pitchFamily="34" charset="0"/>
                        </a:rPr>
                        <a:t>16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Breivik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1 400 558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Roar Paulsrud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596 917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5798290"/>
                  </a:ext>
                </a:extLst>
              </a:tr>
              <a:tr h="173164">
                <a:tc>
                  <a:txBody>
                    <a:bodyPr/>
                    <a:lstStyle/>
                    <a:p>
                      <a:pPr algn="r" fontAlgn="b"/>
                      <a:r>
                        <a:rPr lang="nb-NO" sz="1000" b="0" i="0" u="none" strike="noStrike">
                          <a:solidFill>
                            <a:srgbClr val="000000"/>
                          </a:solidFill>
                          <a:effectLst/>
                          <a:latin typeface="Calibri" panose="020F0502020204030204" pitchFamily="34" charset="0"/>
                        </a:rPr>
                        <a:t>17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Euro Sko Norge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1 322 443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Kingsrød Transport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585 149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053412"/>
                  </a:ext>
                </a:extLst>
              </a:tr>
              <a:tr h="173164">
                <a:tc>
                  <a:txBody>
                    <a:bodyPr/>
                    <a:lstStyle/>
                    <a:p>
                      <a:pPr algn="r" fontAlgn="b"/>
                      <a:r>
                        <a:rPr lang="nb-NO" sz="1000" b="0" i="0" u="none" strike="noStrike">
                          <a:solidFill>
                            <a:srgbClr val="000000"/>
                          </a:solidFill>
                          <a:effectLst/>
                          <a:latin typeface="Calibri" panose="020F0502020204030204" pitchFamily="34" charset="0"/>
                        </a:rPr>
                        <a:t>18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Solid Gruppen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1 314 844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Itello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582 938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289953"/>
                  </a:ext>
                </a:extLst>
              </a:tr>
              <a:tr h="173164">
                <a:tc>
                  <a:txBody>
                    <a:bodyPr/>
                    <a:lstStyle/>
                    <a:p>
                      <a:pPr algn="r" fontAlgn="b"/>
                      <a:r>
                        <a:rPr lang="nb-NO" sz="1000" b="0" i="0" u="none" strike="noStrike">
                          <a:solidFill>
                            <a:srgbClr val="000000"/>
                          </a:solidFill>
                          <a:effectLst/>
                          <a:latin typeface="Calibri" panose="020F0502020204030204" pitchFamily="34" charset="0"/>
                        </a:rPr>
                        <a:t>19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Contiga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1 234 488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Flexit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560 661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2960019"/>
                  </a:ext>
                </a:extLst>
              </a:tr>
              <a:tr h="173164">
                <a:tc>
                  <a:txBody>
                    <a:bodyPr/>
                    <a:lstStyle/>
                    <a:p>
                      <a:pPr algn="r" fontAlgn="b"/>
                      <a:r>
                        <a:rPr lang="nb-NO" sz="1000" b="0" i="0" u="none" strike="noStrike">
                          <a:solidFill>
                            <a:srgbClr val="000000"/>
                          </a:solidFill>
                          <a:effectLst/>
                          <a:latin typeface="Calibri" panose="020F0502020204030204" pitchFamily="34" charset="0"/>
                        </a:rPr>
                        <a:t>20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Greencarrier Shipping &amp; Logistics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1 225 507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Barco Fredrikstad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560 340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6246843"/>
                  </a:ext>
                </a:extLst>
              </a:tr>
              <a:tr h="173164">
                <a:tc>
                  <a:txBody>
                    <a:bodyPr/>
                    <a:lstStyle/>
                    <a:p>
                      <a:pPr algn="r" fontAlgn="b"/>
                      <a:r>
                        <a:rPr lang="nb-NO" sz="1000" b="0" i="0" u="none" strike="noStrike">
                          <a:solidFill>
                            <a:srgbClr val="000000"/>
                          </a:solidFill>
                          <a:effectLst/>
                          <a:latin typeface="Calibri" panose="020F0502020204030204" pitchFamily="34" charset="0"/>
                        </a:rPr>
                        <a:t>21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Kappahl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1 217 432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Ndi Norge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549 976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487890"/>
                  </a:ext>
                </a:extLst>
              </a:tr>
              <a:tr h="173164">
                <a:tc>
                  <a:txBody>
                    <a:bodyPr/>
                    <a:lstStyle/>
                    <a:p>
                      <a:pPr algn="r" fontAlgn="b"/>
                      <a:r>
                        <a:rPr lang="nb-NO" sz="1000" b="0" i="0" u="none" strike="noStrike">
                          <a:solidFill>
                            <a:srgbClr val="000000"/>
                          </a:solidFill>
                          <a:effectLst/>
                          <a:latin typeface="Calibri" panose="020F0502020204030204" pitchFamily="34" charset="0"/>
                        </a:rPr>
                        <a:t>22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Kronos Titan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1 076 583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47</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Reichhold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533 636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060502"/>
                  </a:ext>
                </a:extLst>
              </a:tr>
              <a:tr h="173164">
                <a:tc>
                  <a:txBody>
                    <a:bodyPr/>
                    <a:lstStyle/>
                    <a:p>
                      <a:pPr algn="r" fontAlgn="b"/>
                      <a:r>
                        <a:rPr lang="nb-NO" sz="1000" b="0" i="0" u="none" strike="noStrike">
                          <a:solidFill>
                            <a:srgbClr val="000000"/>
                          </a:solidFill>
                          <a:effectLst/>
                          <a:latin typeface="Calibri" panose="020F0502020204030204" pitchFamily="34" charset="0"/>
                        </a:rPr>
                        <a:t>23</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Borg Invest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1 053 562</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Toyota Østfold &amp; Follo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532 576</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519131"/>
                  </a:ext>
                </a:extLst>
              </a:tr>
              <a:tr h="173164">
                <a:tc>
                  <a:txBody>
                    <a:bodyPr/>
                    <a:lstStyle/>
                    <a:p>
                      <a:pPr algn="r" fontAlgn="b"/>
                      <a:r>
                        <a:rPr lang="nb-NO" sz="1000" b="0" i="0" u="none" strike="noStrike">
                          <a:solidFill>
                            <a:srgbClr val="000000"/>
                          </a:solidFill>
                          <a:effectLst/>
                          <a:latin typeface="Calibri" panose="020F0502020204030204" pitchFamily="34" charset="0"/>
                        </a:rPr>
                        <a:t>24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Dahle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1 033 291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49</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Jøtul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526 808</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378654"/>
                  </a:ext>
                </a:extLst>
              </a:tr>
              <a:tr h="173164">
                <a:tc>
                  <a:txBody>
                    <a:bodyPr/>
                    <a:lstStyle/>
                    <a:p>
                      <a:pPr algn="r" fontAlgn="b"/>
                      <a:r>
                        <a:rPr lang="nb-NO" sz="1000" b="0" i="0" u="none" strike="noStrike">
                          <a:solidFill>
                            <a:srgbClr val="000000"/>
                          </a:solidFill>
                          <a:effectLst/>
                          <a:latin typeface="Calibri" panose="020F0502020204030204" pitchFamily="34" charset="0"/>
                        </a:rPr>
                        <a:t>25</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Elwa Holding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1 033 291</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1000" b="0" i="0" u="none" strike="noStrike">
                        <a:solidFill>
                          <a:srgbClr val="000000"/>
                        </a:solidFill>
                        <a:effectLst/>
                        <a:latin typeface="Calibri" panose="020F0502020204030204" pitchFamily="34" charset="0"/>
                      </a:endParaRP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a:solidFill>
                            <a:srgbClr val="000000"/>
                          </a:solidFill>
                          <a:effectLst/>
                          <a:latin typeface="Calibri" panose="020F0502020204030204" pitchFamily="34" charset="0"/>
                        </a:rPr>
                        <a:t>50</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1000" b="0" i="0" u="none" strike="noStrike">
                          <a:solidFill>
                            <a:srgbClr val="000000"/>
                          </a:solidFill>
                          <a:effectLst/>
                          <a:latin typeface="Calibri" panose="020F0502020204030204" pitchFamily="34" charset="0"/>
                        </a:rPr>
                        <a:t>Fiskå Mølle Moss AS</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1000" b="0" i="0" u="none" strike="noStrike" dirty="0">
                          <a:solidFill>
                            <a:srgbClr val="000000"/>
                          </a:solidFill>
                          <a:effectLst/>
                          <a:latin typeface="Calibri" panose="020F0502020204030204" pitchFamily="34" charset="0"/>
                        </a:rPr>
                        <a:t>525 494</a:t>
                      </a:r>
                    </a:p>
                  </a:txBody>
                  <a:tcPr marL="3555" marR="3555" marT="3555"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06654"/>
                  </a:ext>
                </a:extLst>
              </a:tr>
            </a:tbl>
          </a:graphicData>
        </a:graphic>
      </p:graphicFrame>
      <p:sp>
        <p:nvSpPr>
          <p:cNvPr id="13" name="TekstSylinder 12">
            <a:extLst>
              <a:ext uri="{FF2B5EF4-FFF2-40B4-BE49-F238E27FC236}">
                <a16:creationId xmlns:a16="http://schemas.microsoft.com/office/drawing/2014/main" id="{4E8EB214-8305-44F6-9ED3-2A88E9AA2933}"/>
              </a:ext>
            </a:extLst>
          </p:cNvPr>
          <p:cNvSpPr txBox="1"/>
          <p:nvPr/>
        </p:nvSpPr>
        <p:spPr>
          <a:xfrm>
            <a:off x="349383" y="4823662"/>
            <a:ext cx="2422929" cy="317459"/>
          </a:xfrm>
          <a:prstGeom prst="rect">
            <a:avLst/>
          </a:prstGeom>
          <a:noFill/>
        </p:spPr>
        <p:txBody>
          <a:bodyPr wrap="square" rtlCol="0">
            <a:spAutoFit/>
          </a:bodyPr>
          <a:lstStyle/>
          <a:p>
            <a:r>
              <a:rPr lang="nb-NO" sz="1463" dirty="0"/>
              <a:t>*Omsetning i 1000 NOK </a:t>
            </a:r>
          </a:p>
        </p:txBody>
      </p:sp>
      <p:sp>
        <p:nvSpPr>
          <p:cNvPr id="14" name="Avrundet rektangel 4">
            <a:extLst>
              <a:ext uri="{FF2B5EF4-FFF2-40B4-BE49-F238E27FC236}">
                <a16:creationId xmlns:a16="http://schemas.microsoft.com/office/drawing/2014/main" id="{1597142A-1ED2-4AEF-B2DE-90C854BAD0A3}"/>
              </a:ext>
            </a:extLst>
          </p:cNvPr>
          <p:cNvSpPr/>
          <p:nvPr/>
        </p:nvSpPr>
        <p:spPr>
          <a:xfrm>
            <a:off x="1064211" y="6098727"/>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
        <p:nvSpPr>
          <p:cNvPr id="15" name="Plassholder for innhold 2">
            <a:extLst>
              <a:ext uri="{FF2B5EF4-FFF2-40B4-BE49-F238E27FC236}">
                <a16:creationId xmlns:a16="http://schemas.microsoft.com/office/drawing/2014/main" id="{BDE5C148-586C-4C0B-8985-A7C1AE5930FF}"/>
              </a:ext>
            </a:extLst>
          </p:cNvPr>
          <p:cNvSpPr txBox="1">
            <a:spLocks/>
          </p:cNvSpPr>
          <p:nvPr/>
        </p:nvSpPr>
        <p:spPr>
          <a:xfrm>
            <a:off x="3649112" y="6118164"/>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75" b="1" dirty="0">
                <a:solidFill>
                  <a:schemeClr val="accent2">
                    <a:lumMod val="20000"/>
                    <a:lumOff val="80000"/>
                  </a:schemeClr>
                </a:solidFill>
                <a:latin typeface="Calibri" panose="020F0502020204030204" pitchFamily="34" charset="0"/>
                <a:cs typeface="Calibri" panose="020F0502020204030204" pitchFamily="34" charset="0"/>
              </a:rPr>
              <a:t>100 største bedrifter i Østfold  - side 1</a:t>
            </a:r>
          </a:p>
        </p:txBody>
      </p:sp>
    </p:spTree>
    <p:extLst>
      <p:ext uri="{BB962C8B-B14F-4D97-AF65-F5344CB8AC3E}">
        <p14:creationId xmlns:p14="http://schemas.microsoft.com/office/powerpoint/2010/main" val="129750456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firkant&#10;&#10;Automatisk generert beskrivelse">
            <a:extLst>
              <a:ext uri="{FF2B5EF4-FFF2-40B4-BE49-F238E27FC236}">
                <a16:creationId xmlns:a16="http://schemas.microsoft.com/office/drawing/2014/main" id="{1C543423-C97E-4715-8218-65D08FF0C5E7}"/>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12934"/>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093347"/>
            <a:ext cx="517168" cy="467350"/>
          </a:xfrm>
          <a:prstGeom prst="rect">
            <a:avLst/>
          </a:prstGeom>
          <a:blipFill>
            <a:blip r:embed="rId5" cstate="print"/>
            <a:stretch>
              <a:fillRect/>
            </a:stretch>
          </a:blipFill>
        </p:spPr>
        <p:txBody>
          <a:bodyPr wrap="square" lIns="0" tIns="0" rIns="0" bIns="0" rtlCol="0"/>
          <a:lstStyle/>
          <a:p>
            <a:endParaRPr sz="1463"/>
          </a:p>
        </p:txBody>
      </p:sp>
      <p:graphicFrame>
        <p:nvGraphicFramePr>
          <p:cNvPr id="6" name="Tabell 5">
            <a:extLst>
              <a:ext uri="{FF2B5EF4-FFF2-40B4-BE49-F238E27FC236}">
                <a16:creationId xmlns:a16="http://schemas.microsoft.com/office/drawing/2014/main" id="{7040A531-3011-4455-B44E-6A04E6F2F6FE}"/>
              </a:ext>
            </a:extLst>
          </p:cNvPr>
          <p:cNvGraphicFramePr>
            <a:graphicFrameLocks noGrp="1"/>
          </p:cNvGraphicFramePr>
          <p:nvPr>
            <p:extLst>
              <p:ext uri="{D42A27DB-BD31-4B8C-83A1-F6EECF244321}">
                <p14:modId xmlns:p14="http://schemas.microsoft.com/office/powerpoint/2010/main" val="4195257193"/>
              </p:ext>
            </p:extLst>
          </p:nvPr>
        </p:nvGraphicFramePr>
        <p:xfrm>
          <a:off x="3121695" y="769941"/>
          <a:ext cx="6555263" cy="4502264"/>
        </p:xfrm>
        <a:graphic>
          <a:graphicData uri="http://schemas.openxmlformats.org/drawingml/2006/table">
            <a:tbl>
              <a:tblPr/>
              <a:tblGrid>
                <a:gridCol w="328371">
                  <a:extLst>
                    <a:ext uri="{9D8B030D-6E8A-4147-A177-3AD203B41FA5}">
                      <a16:colId xmlns:a16="http://schemas.microsoft.com/office/drawing/2014/main" val="4132687090"/>
                    </a:ext>
                  </a:extLst>
                </a:gridCol>
                <a:gridCol w="2176979">
                  <a:extLst>
                    <a:ext uri="{9D8B030D-6E8A-4147-A177-3AD203B41FA5}">
                      <a16:colId xmlns:a16="http://schemas.microsoft.com/office/drawing/2014/main" val="3292834946"/>
                    </a:ext>
                  </a:extLst>
                </a:gridCol>
                <a:gridCol w="790524">
                  <a:extLst>
                    <a:ext uri="{9D8B030D-6E8A-4147-A177-3AD203B41FA5}">
                      <a16:colId xmlns:a16="http://schemas.microsoft.com/office/drawing/2014/main" val="3076980473"/>
                    </a:ext>
                  </a:extLst>
                </a:gridCol>
                <a:gridCol w="389180">
                  <a:extLst>
                    <a:ext uri="{9D8B030D-6E8A-4147-A177-3AD203B41FA5}">
                      <a16:colId xmlns:a16="http://schemas.microsoft.com/office/drawing/2014/main" val="332125284"/>
                    </a:ext>
                  </a:extLst>
                </a:gridCol>
                <a:gridCol w="352696">
                  <a:extLst>
                    <a:ext uri="{9D8B030D-6E8A-4147-A177-3AD203B41FA5}">
                      <a16:colId xmlns:a16="http://schemas.microsoft.com/office/drawing/2014/main" val="3779422542"/>
                    </a:ext>
                  </a:extLst>
                </a:gridCol>
                <a:gridCol w="1787798">
                  <a:extLst>
                    <a:ext uri="{9D8B030D-6E8A-4147-A177-3AD203B41FA5}">
                      <a16:colId xmlns:a16="http://schemas.microsoft.com/office/drawing/2014/main" val="3276055558"/>
                    </a:ext>
                  </a:extLst>
                </a:gridCol>
                <a:gridCol w="729715">
                  <a:extLst>
                    <a:ext uri="{9D8B030D-6E8A-4147-A177-3AD203B41FA5}">
                      <a16:colId xmlns:a16="http://schemas.microsoft.com/office/drawing/2014/main" val="3842341655"/>
                    </a:ext>
                  </a:extLst>
                </a:gridCol>
              </a:tblGrid>
              <a:tr h="173164">
                <a:tc>
                  <a:txBody>
                    <a:bodyPr/>
                    <a:lstStyle/>
                    <a:p>
                      <a:pPr algn="r" fontAlgn="b"/>
                      <a:r>
                        <a:rPr lang="nb-NO" sz="900" b="1" i="0" u="none" strike="noStrike">
                          <a:solidFill>
                            <a:srgbClr val="000000"/>
                          </a:solidFill>
                          <a:effectLst/>
                          <a:latin typeface="Calibri" panose="020F0502020204030204" pitchFamily="34" charset="0"/>
                        </a:rPr>
                        <a:t>Nr.</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nb-NO" sz="900" b="1" i="0" u="none" strike="noStrike">
                          <a:solidFill>
                            <a:srgbClr val="000000"/>
                          </a:solidFill>
                          <a:effectLst/>
                          <a:latin typeface="Calibri" panose="020F0502020204030204" pitchFamily="34" charset="0"/>
                        </a:rPr>
                        <a:t>Bedrift</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900" b="1" i="0" u="none" strike="noStrike">
                          <a:solidFill>
                            <a:srgbClr val="000000"/>
                          </a:solidFill>
                          <a:effectLst/>
                          <a:latin typeface="Calibri" panose="020F0502020204030204" pitchFamily="34" charset="0"/>
                        </a:rPr>
                        <a:t>Omsetn*</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nb-NO" sz="900" b="1"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900" b="1" i="0" u="none" strike="noStrike">
                          <a:solidFill>
                            <a:srgbClr val="000000"/>
                          </a:solidFill>
                          <a:effectLst/>
                          <a:latin typeface="Calibri" panose="020F0502020204030204" pitchFamily="34" charset="0"/>
                        </a:rPr>
                        <a:t>Nr.</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nb-NO" sz="900" b="1" i="0" u="none" strike="noStrike">
                          <a:solidFill>
                            <a:srgbClr val="000000"/>
                          </a:solidFill>
                          <a:effectLst/>
                          <a:latin typeface="Calibri" panose="020F0502020204030204" pitchFamily="34" charset="0"/>
                        </a:rPr>
                        <a:t>Bedrift</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fontAlgn="b"/>
                      <a:r>
                        <a:rPr lang="nb-NO" sz="900" b="1" i="0" u="none" strike="noStrike">
                          <a:solidFill>
                            <a:srgbClr val="000000"/>
                          </a:solidFill>
                          <a:effectLst/>
                          <a:latin typeface="Calibri" panose="020F0502020204030204" pitchFamily="34" charset="0"/>
                        </a:rPr>
                        <a:t>Omsetn*</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09558779"/>
                  </a:ext>
                </a:extLst>
              </a:tr>
              <a:tr h="173164">
                <a:tc>
                  <a:txBody>
                    <a:bodyPr/>
                    <a:lstStyle/>
                    <a:p>
                      <a:pPr algn="r" fontAlgn="b"/>
                      <a:r>
                        <a:rPr lang="nb-NO" sz="900" b="0" i="0" u="none" strike="noStrike">
                          <a:solidFill>
                            <a:srgbClr val="000000"/>
                          </a:solidFill>
                          <a:effectLst/>
                          <a:latin typeface="Calibri" panose="020F0502020204030204" pitchFamily="34" charset="0"/>
                        </a:rPr>
                        <a:t>51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Østlandske Formidling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521 993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76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Kynningsrud Fundamentering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336 539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615503"/>
                  </a:ext>
                </a:extLst>
              </a:tr>
              <a:tr h="173164">
                <a:tc>
                  <a:txBody>
                    <a:bodyPr/>
                    <a:lstStyle/>
                    <a:p>
                      <a:pPr algn="r" fontAlgn="b"/>
                      <a:r>
                        <a:rPr lang="nb-NO" sz="900" b="0" i="0" u="none" strike="noStrike">
                          <a:solidFill>
                            <a:srgbClr val="000000"/>
                          </a:solidFill>
                          <a:effectLst/>
                          <a:latin typeface="Calibri" panose="020F0502020204030204" pitchFamily="34" charset="0"/>
                        </a:rPr>
                        <a:t>52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Slåttland Mek Industri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503 478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77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Hansen Protection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319 404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518955"/>
                  </a:ext>
                </a:extLst>
              </a:tr>
              <a:tr h="173164">
                <a:tc>
                  <a:txBody>
                    <a:bodyPr/>
                    <a:lstStyle/>
                    <a:p>
                      <a:pPr algn="r" fontAlgn="b"/>
                      <a:r>
                        <a:rPr lang="nb-NO" sz="900" b="0" i="0" u="none" strike="noStrike">
                          <a:solidFill>
                            <a:srgbClr val="000000"/>
                          </a:solidFill>
                          <a:effectLst/>
                          <a:latin typeface="Calibri" panose="020F0502020204030204" pitchFamily="34" charset="0"/>
                        </a:rPr>
                        <a:t>53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Teknotherm Marine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486 513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78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T.L. Invest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299 673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0414996"/>
                  </a:ext>
                </a:extLst>
              </a:tr>
              <a:tr h="173164">
                <a:tc>
                  <a:txBody>
                    <a:bodyPr/>
                    <a:lstStyle/>
                    <a:p>
                      <a:pPr algn="r" fontAlgn="b"/>
                      <a:r>
                        <a:rPr lang="nb-NO" sz="900" b="0" i="0" u="none" strike="noStrike">
                          <a:solidFill>
                            <a:srgbClr val="000000"/>
                          </a:solidFill>
                          <a:effectLst/>
                          <a:latin typeface="Calibri" panose="020F0502020204030204" pitchFamily="34" charset="0"/>
                        </a:rPr>
                        <a:t>54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Asco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479 327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79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Fossheiene Eiendom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298 909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9148082"/>
                  </a:ext>
                </a:extLst>
              </a:tr>
              <a:tr h="173164">
                <a:tc>
                  <a:txBody>
                    <a:bodyPr/>
                    <a:lstStyle/>
                    <a:p>
                      <a:pPr algn="r" fontAlgn="b"/>
                      <a:r>
                        <a:rPr lang="nb-NO" sz="900" b="0" i="0" u="none" strike="noStrike">
                          <a:solidFill>
                            <a:srgbClr val="000000"/>
                          </a:solidFill>
                          <a:effectLst/>
                          <a:latin typeface="Calibri" panose="020F0502020204030204" pitchFamily="34" charset="0"/>
                        </a:rPr>
                        <a:t>55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Metacon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469 284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Kamperhaug Invest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297 104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5949509"/>
                  </a:ext>
                </a:extLst>
              </a:tr>
              <a:tr h="173164">
                <a:tc>
                  <a:txBody>
                    <a:bodyPr/>
                    <a:lstStyle/>
                    <a:p>
                      <a:pPr algn="r" fontAlgn="b"/>
                      <a:r>
                        <a:rPr lang="nb-NO" sz="900" b="0" i="0" u="none" strike="noStrike">
                          <a:solidFill>
                            <a:srgbClr val="000000"/>
                          </a:solidFill>
                          <a:effectLst/>
                          <a:latin typeface="Calibri" panose="020F0502020204030204" pitchFamily="34" charset="0"/>
                        </a:rPr>
                        <a:t>56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Ove Skår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455 935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Dynatec Group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289 022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0658442"/>
                  </a:ext>
                </a:extLst>
              </a:tr>
              <a:tr h="173164">
                <a:tc>
                  <a:txBody>
                    <a:bodyPr/>
                    <a:lstStyle/>
                    <a:p>
                      <a:pPr algn="r" fontAlgn="b"/>
                      <a:r>
                        <a:rPr lang="nb-NO" sz="900" b="0" i="0" u="none" strike="noStrike">
                          <a:solidFill>
                            <a:srgbClr val="000000"/>
                          </a:solidFill>
                          <a:effectLst/>
                          <a:latin typeface="Calibri" panose="020F0502020204030204" pitchFamily="34" charset="0"/>
                        </a:rPr>
                        <a:t>57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Skjeberg Investment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454 926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Engelsviken Canning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286 068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90965"/>
                  </a:ext>
                </a:extLst>
              </a:tr>
              <a:tr h="173164">
                <a:tc>
                  <a:txBody>
                    <a:bodyPr/>
                    <a:lstStyle/>
                    <a:p>
                      <a:pPr algn="r" fontAlgn="b"/>
                      <a:r>
                        <a:rPr lang="nb-NO" sz="900" b="0" i="0" u="none" strike="noStrike">
                          <a:solidFill>
                            <a:srgbClr val="000000"/>
                          </a:solidFill>
                          <a:effectLst/>
                          <a:latin typeface="Calibri" panose="020F0502020204030204" pitchFamily="34" charset="0"/>
                        </a:rPr>
                        <a:t>58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Brennes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450 010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Olimb Rørfornying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283 247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676088"/>
                  </a:ext>
                </a:extLst>
              </a:tr>
              <a:tr h="173164">
                <a:tc>
                  <a:txBody>
                    <a:bodyPr/>
                    <a:lstStyle/>
                    <a:p>
                      <a:pPr algn="r" fontAlgn="b"/>
                      <a:r>
                        <a:rPr lang="nb-NO" sz="900" b="0" i="0" u="none" strike="noStrike">
                          <a:solidFill>
                            <a:srgbClr val="000000"/>
                          </a:solidFill>
                          <a:effectLst/>
                          <a:latin typeface="Calibri" panose="020F0502020204030204" pitchFamily="34" charset="0"/>
                        </a:rPr>
                        <a:t>59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Fredheim Maskin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443 246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Konsum Gruppen Norge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279 156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6923178"/>
                  </a:ext>
                </a:extLst>
              </a:tr>
              <a:tr h="173164">
                <a:tc>
                  <a:txBody>
                    <a:bodyPr/>
                    <a:lstStyle/>
                    <a:p>
                      <a:pPr algn="r" fontAlgn="b"/>
                      <a:r>
                        <a:rPr lang="nb-NO" sz="900" b="0" i="0" u="none" strike="noStrike">
                          <a:solidFill>
                            <a:srgbClr val="000000"/>
                          </a:solidFill>
                          <a:effectLst/>
                          <a:latin typeface="Calibri" panose="020F0502020204030204" pitchFamily="34" charset="0"/>
                        </a:rPr>
                        <a:t>60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Brenntag Nordic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439 832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Høiax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278 975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378189"/>
                  </a:ext>
                </a:extLst>
              </a:tr>
              <a:tr h="173164">
                <a:tc>
                  <a:txBody>
                    <a:bodyPr/>
                    <a:lstStyle/>
                    <a:p>
                      <a:pPr algn="r" fontAlgn="b"/>
                      <a:r>
                        <a:rPr lang="nb-NO" sz="900" b="0" i="0" u="none" strike="noStrike">
                          <a:solidFill>
                            <a:srgbClr val="000000"/>
                          </a:solidFill>
                          <a:effectLst/>
                          <a:latin typeface="Calibri" panose="020F0502020204030204" pitchFamily="34" charset="0"/>
                        </a:rPr>
                        <a:t>61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Rosendal Gruppen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437 953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Braathe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278 894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206592"/>
                  </a:ext>
                </a:extLst>
              </a:tr>
              <a:tr h="173164">
                <a:tc>
                  <a:txBody>
                    <a:bodyPr/>
                    <a:lstStyle/>
                    <a:p>
                      <a:pPr algn="r" fontAlgn="b"/>
                      <a:r>
                        <a:rPr lang="nb-NO" sz="900" b="0" i="0" u="none" strike="noStrike">
                          <a:solidFill>
                            <a:srgbClr val="000000"/>
                          </a:solidFill>
                          <a:effectLst/>
                          <a:latin typeface="Calibri" panose="020F0502020204030204" pitchFamily="34" charset="0"/>
                        </a:rPr>
                        <a:t>62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Dahles Auto Fredrikstad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427 253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Erling Rød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275 405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26255"/>
                  </a:ext>
                </a:extLst>
              </a:tr>
              <a:tr h="173164">
                <a:tc>
                  <a:txBody>
                    <a:bodyPr/>
                    <a:lstStyle/>
                    <a:p>
                      <a:pPr algn="r" fontAlgn="b"/>
                      <a:r>
                        <a:rPr lang="nb-NO" sz="900" b="0" i="0" u="none" strike="noStrike">
                          <a:solidFill>
                            <a:srgbClr val="000000"/>
                          </a:solidFill>
                          <a:effectLst/>
                          <a:latin typeface="Calibri" panose="020F0502020204030204" pitchFamily="34" charset="0"/>
                        </a:rPr>
                        <a:t>63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Enok Dahl Hansen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426 919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Älvsbyhus Norge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269 920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3254559"/>
                  </a:ext>
                </a:extLst>
              </a:tr>
              <a:tr h="173164">
                <a:tc>
                  <a:txBody>
                    <a:bodyPr/>
                    <a:lstStyle/>
                    <a:p>
                      <a:pPr algn="r" fontAlgn="b"/>
                      <a:r>
                        <a:rPr lang="nb-NO" sz="900" b="0" i="0" u="none" strike="noStrike">
                          <a:solidFill>
                            <a:srgbClr val="000000"/>
                          </a:solidFill>
                          <a:effectLst/>
                          <a:latin typeface="Calibri" panose="020F0502020204030204" pitchFamily="34" charset="0"/>
                        </a:rPr>
                        <a:t>64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Sleipner Motor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420 229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89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Fire Fighting Systems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266 925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9739730"/>
                  </a:ext>
                </a:extLst>
              </a:tr>
              <a:tr h="173164">
                <a:tc>
                  <a:txBody>
                    <a:bodyPr/>
                    <a:lstStyle/>
                    <a:p>
                      <a:pPr algn="r" fontAlgn="b"/>
                      <a:r>
                        <a:rPr lang="nb-NO" sz="900" b="0" i="0" u="none" strike="noStrike">
                          <a:solidFill>
                            <a:srgbClr val="000000"/>
                          </a:solidFill>
                          <a:effectLst/>
                          <a:latin typeface="Calibri" panose="020F0502020204030204" pitchFamily="34" charset="0"/>
                        </a:rPr>
                        <a:t>65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Rks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413 439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Sto-Nor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266 573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1135721"/>
                  </a:ext>
                </a:extLst>
              </a:tr>
              <a:tr h="173164">
                <a:tc>
                  <a:txBody>
                    <a:bodyPr/>
                    <a:lstStyle/>
                    <a:p>
                      <a:pPr algn="r" fontAlgn="b"/>
                      <a:r>
                        <a:rPr lang="nb-NO" sz="900" b="0" i="0" u="none" strike="noStrike">
                          <a:solidFill>
                            <a:srgbClr val="000000"/>
                          </a:solidFill>
                          <a:effectLst/>
                          <a:latin typeface="Calibri" panose="020F0502020204030204" pitchFamily="34" charset="0"/>
                        </a:rPr>
                        <a:t>66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Dahles Auto Sarpsborg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409 389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Garmin Nordic Norway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259 965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5798290"/>
                  </a:ext>
                </a:extLst>
              </a:tr>
              <a:tr h="173164">
                <a:tc>
                  <a:txBody>
                    <a:bodyPr/>
                    <a:lstStyle/>
                    <a:p>
                      <a:pPr algn="r" fontAlgn="b"/>
                      <a:r>
                        <a:rPr lang="nb-NO" sz="900" b="0" i="0" u="none" strike="noStrike">
                          <a:solidFill>
                            <a:srgbClr val="000000"/>
                          </a:solidFill>
                          <a:effectLst/>
                          <a:latin typeface="Calibri" panose="020F0502020204030204" pitchFamily="34" charset="0"/>
                        </a:rPr>
                        <a:t>67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BioBag International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404 768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Infotjenester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254 897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053412"/>
                  </a:ext>
                </a:extLst>
              </a:tr>
              <a:tr h="173164">
                <a:tc>
                  <a:txBody>
                    <a:bodyPr/>
                    <a:lstStyle/>
                    <a:p>
                      <a:pPr algn="r" fontAlgn="b"/>
                      <a:r>
                        <a:rPr lang="nb-NO" sz="900" b="0" i="0" u="none" strike="noStrike">
                          <a:solidFill>
                            <a:srgbClr val="000000"/>
                          </a:solidFill>
                          <a:effectLst/>
                          <a:latin typeface="Calibri" panose="020F0502020204030204" pitchFamily="34" charset="0"/>
                        </a:rPr>
                        <a:t>68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Arca Nova Bolig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396 610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Mjørud Gruppen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252 103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289953"/>
                  </a:ext>
                </a:extLst>
              </a:tr>
              <a:tr h="173164">
                <a:tc>
                  <a:txBody>
                    <a:bodyPr/>
                    <a:lstStyle/>
                    <a:p>
                      <a:pPr algn="r" fontAlgn="b"/>
                      <a:r>
                        <a:rPr lang="nb-NO" sz="900" b="0" i="0" u="none" strike="noStrike">
                          <a:solidFill>
                            <a:srgbClr val="000000"/>
                          </a:solidFill>
                          <a:effectLst/>
                          <a:latin typeface="Calibri" panose="020F0502020204030204" pitchFamily="34" charset="0"/>
                        </a:rPr>
                        <a:t>69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Oven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385 803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Amr Holding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251 357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2960019"/>
                  </a:ext>
                </a:extLst>
              </a:tr>
              <a:tr h="173164">
                <a:tc>
                  <a:txBody>
                    <a:bodyPr/>
                    <a:lstStyle/>
                    <a:p>
                      <a:pPr algn="r" fontAlgn="b"/>
                      <a:r>
                        <a:rPr lang="nb-NO" sz="900" b="0" i="0" u="none" strike="noStrike">
                          <a:solidFill>
                            <a:srgbClr val="000000"/>
                          </a:solidFill>
                          <a:effectLst/>
                          <a:latin typeface="Calibri" panose="020F0502020204030204" pitchFamily="34" charset="0"/>
                        </a:rPr>
                        <a:t>70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Nordlie Vekst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378 357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Stamsaas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251 246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6246843"/>
                  </a:ext>
                </a:extLst>
              </a:tr>
              <a:tr h="173164">
                <a:tc>
                  <a:txBody>
                    <a:bodyPr/>
                    <a:lstStyle/>
                    <a:p>
                      <a:pPr algn="r" fontAlgn="b"/>
                      <a:r>
                        <a:rPr lang="nb-NO" sz="900" b="0" i="0" u="none" strike="noStrike">
                          <a:solidFill>
                            <a:srgbClr val="000000"/>
                          </a:solidFill>
                          <a:effectLst/>
                          <a:latin typeface="Calibri" panose="020F0502020204030204" pitchFamily="34" charset="0"/>
                        </a:rPr>
                        <a:t>71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Polaris Norway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373 757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96</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Kingspan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247 484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487890"/>
                  </a:ext>
                </a:extLst>
              </a:tr>
              <a:tr h="173164">
                <a:tc>
                  <a:txBody>
                    <a:bodyPr/>
                    <a:lstStyle/>
                    <a:p>
                      <a:pPr algn="r" fontAlgn="b"/>
                      <a:r>
                        <a:rPr lang="nb-NO" sz="900" b="0" i="0" u="none" strike="noStrike">
                          <a:solidFill>
                            <a:srgbClr val="000000"/>
                          </a:solidFill>
                          <a:effectLst/>
                          <a:latin typeface="Calibri" panose="020F0502020204030204" pitchFamily="34" charset="0"/>
                        </a:rPr>
                        <a:t>72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AE Gruppen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368 201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97</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Tgr Norge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246 689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1060502"/>
                  </a:ext>
                </a:extLst>
              </a:tr>
              <a:tr h="173164">
                <a:tc>
                  <a:txBody>
                    <a:bodyPr/>
                    <a:lstStyle/>
                    <a:p>
                      <a:pPr algn="r" fontAlgn="b"/>
                      <a:r>
                        <a:rPr lang="nb-NO" sz="900" b="0" i="0" u="none" strike="noStrike">
                          <a:solidFill>
                            <a:srgbClr val="000000"/>
                          </a:solidFill>
                          <a:effectLst/>
                          <a:latin typeface="Calibri" panose="020F0502020204030204" pitchFamily="34" charset="0"/>
                        </a:rPr>
                        <a:t>73</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Salatmestern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350 004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Stene Stål Produkter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246 582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519131"/>
                  </a:ext>
                </a:extLst>
              </a:tr>
              <a:tr h="173164">
                <a:tc>
                  <a:txBody>
                    <a:bodyPr/>
                    <a:lstStyle/>
                    <a:p>
                      <a:pPr algn="r" fontAlgn="b"/>
                      <a:r>
                        <a:rPr lang="nb-NO" sz="900" b="0" i="0" u="none" strike="noStrike">
                          <a:solidFill>
                            <a:srgbClr val="000000"/>
                          </a:solidFill>
                          <a:effectLst/>
                          <a:latin typeface="Calibri" panose="020F0502020204030204" pitchFamily="34" charset="0"/>
                        </a:rPr>
                        <a:t>74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Etac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349 751</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99</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Degernes Landbrukslag SA</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243 722</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378654"/>
                  </a:ext>
                </a:extLst>
              </a:tr>
              <a:tr h="173164">
                <a:tc>
                  <a:txBody>
                    <a:bodyPr/>
                    <a:lstStyle/>
                    <a:p>
                      <a:pPr algn="r" fontAlgn="b"/>
                      <a:r>
                        <a:rPr lang="nb-NO" sz="900" b="0" i="0" u="none" strike="noStrike">
                          <a:solidFill>
                            <a:srgbClr val="000000"/>
                          </a:solidFill>
                          <a:effectLst/>
                          <a:latin typeface="Calibri" panose="020F0502020204030204" pitchFamily="34" charset="0"/>
                        </a:rPr>
                        <a:t>75</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New Wave Norway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347 098</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a:solidFill>
                            <a:srgbClr val="000000"/>
                          </a:solidFill>
                          <a:effectLst/>
                          <a:latin typeface="Calibri" panose="020F0502020204030204" pitchFamily="34" charset="0"/>
                        </a:rPr>
                        <a:t>100</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b"/>
                      <a:r>
                        <a:rPr lang="nb-NO" sz="900" b="0" i="0" u="none" strike="noStrike">
                          <a:solidFill>
                            <a:srgbClr val="000000"/>
                          </a:solidFill>
                          <a:effectLst/>
                          <a:latin typeface="Calibri" panose="020F0502020204030204" pitchFamily="34" charset="0"/>
                        </a:rPr>
                        <a:t>Råde Graveservice Eiendom AS</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nb-NO" sz="900" b="0" i="0" u="none" strike="noStrike" dirty="0">
                          <a:solidFill>
                            <a:srgbClr val="000000"/>
                          </a:solidFill>
                          <a:effectLst/>
                          <a:latin typeface="Calibri" panose="020F0502020204030204" pitchFamily="34" charset="0"/>
                        </a:rPr>
                        <a:t>242 444</a:t>
                      </a:r>
                    </a:p>
                  </a:txBody>
                  <a:tcPr marL="3870" marR="3870" marT="387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506654"/>
                  </a:ext>
                </a:extLst>
              </a:tr>
            </a:tbl>
          </a:graphicData>
        </a:graphic>
      </p:graphicFrame>
      <p:sp>
        <p:nvSpPr>
          <p:cNvPr id="13" name="TekstSylinder 12">
            <a:extLst>
              <a:ext uri="{FF2B5EF4-FFF2-40B4-BE49-F238E27FC236}">
                <a16:creationId xmlns:a16="http://schemas.microsoft.com/office/drawing/2014/main" id="{4E8EB214-8305-44F6-9ED3-2A88E9AA2933}"/>
              </a:ext>
            </a:extLst>
          </p:cNvPr>
          <p:cNvSpPr txBox="1"/>
          <p:nvPr/>
        </p:nvSpPr>
        <p:spPr>
          <a:xfrm>
            <a:off x="349383" y="4823662"/>
            <a:ext cx="2422929" cy="317459"/>
          </a:xfrm>
          <a:prstGeom prst="rect">
            <a:avLst/>
          </a:prstGeom>
          <a:noFill/>
        </p:spPr>
        <p:txBody>
          <a:bodyPr wrap="square" rtlCol="0">
            <a:spAutoFit/>
          </a:bodyPr>
          <a:lstStyle/>
          <a:p>
            <a:r>
              <a:rPr lang="nb-NO" sz="1463" dirty="0"/>
              <a:t>*Omsetning i 1000 NOK </a:t>
            </a:r>
          </a:p>
        </p:txBody>
      </p:sp>
      <p:sp>
        <p:nvSpPr>
          <p:cNvPr id="10" name="Avrundet rektangel 4">
            <a:extLst>
              <a:ext uri="{FF2B5EF4-FFF2-40B4-BE49-F238E27FC236}">
                <a16:creationId xmlns:a16="http://schemas.microsoft.com/office/drawing/2014/main" id="{1CB862E7-0AA7-45BF-A7C3-4F6DA9E6D2D9}"/>
              </a:ext>
            </a:extLst>
          </p:cNvPr>
          <p:cNvSpPr/>
          <p:nvPr/>
        </p:nvSpPr>
        <p:spPr>
          <a:xfrm>
            <a:off x="1064211" y="6068622"/>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
        <p:nvSpPr>
          <p:cNvPr id="12" name="Plassholder for innhold 2">
            <a:extLst>
              <a:ext uri="{FF2B5EF4-FFF2-40B4-BE49-F238E27FC236}">
                <a16:creationId xmlns:a16="http://schemas.microsoft.com/office/drawing/2014/main" id="{0981F6DE-6C61-4AF7-8F81-0BB41595CB4C}"/>
              </a:ext>
            </a:extLst>
          </p:cNvPr>
          <p:cNvSpPr txBox="1">
            <a:spLocks/>
          </p:cNvSpPr>
          <p:nvPr/>
        </p:nvSpPr>
        <p:spPr>
          <a:xfrm>
            <a:off x="3649112" y="6088059"/>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75" b="1" dirty="0">
                <a:solidFill>
                  <a:schemeClr val="accent2">
                    <a:lumMod val="20000"/>
                    <a:lumOff val="80000"/>
                  </a:schemeClr>
                </a:solidFill>
                <a:latin typeface="Calibri" panose="020F0502020204030204" pitchFamily="34" charset="0"/>
                <a:cs typeface="Calibri" panose="020F0502020204030204" pitchFamily="34" charset="0"/>
              </a:rPr>
              <a:t>100 største bedrifter i Østfold  - side 2</a:t>
            </a:r>
          </a:p>
        </p:txBody>
      </p:sp>
      <p:sp>
        <p:nvSpPr>
          <p:cNvPr id="15" name="TekstSylinder 14">
            <a:extLst>
              <a:ext uri="{FF2B5EF4-FFF2-40B4-BE49-F238E27FC236}">
                <a16:creationId xmlns:a16="http://schemas.microsoft.com/office/drawing/2014/main" id="{0A7C8532-749F-4EA1-9A73-F53B3E7D435B}"/>
              </a:ext>
            </a:extLst>
          </p:cNvPr>
          <p:cNvSpPr txBox="1"/>
          <p:nvPr/>
        </p:nvSpPr>
        <p:spPr>
          <a:xfrm>
            <a:off x="333807" y="1113556"/>
            <a:ext cx="2128655" cy="1631216"/>
          </a:xfrm>
          <a:prstGeom prst="rect">
            <a:avLst/>
          </a:prstGeom>
          <a:noFill/>
        </p:spPr>
        <p:txBody>
          <a:bodyPr wrap="square" rtlCol="0">
            <a:spAutoFit/>
          </a:bodyPr>
          <a:lstStyle/>
          <a:p>
            <a:r>
              <a:rPr lang="nb-NO" b="1" dirty="0"/>
              <a:t>Største bedrifter i Østfold</a:t>
            </a:r>
          </a:p>
          <a:p>
            <a:endParaRPr lang="nb-NO" b="1" dirty="0"/>
          </a:p>
          <a:p>
            <a:r>
              <a:rPr lang="nb-NO" dirty="0"/>
              <a:t>Nr. 51 til 100</a:t>
            </a:r>
          </a:p>
          <a:p>
            <a:endParaRPr lang="nb-NO" dirty="0"/>
          </a:p>
          <a:p>
            <a:r>
              <a:rPr lang="nb-NO" sz="1000" dirty="0"/>
              <a:t>Kilde: www.largestcompanies.no/</a:t>
            </a:r>
          </a:p>
        </p:txBody>
      </p:sp>
    </p:spTree>
    <p:extLst>
      <p:ext uri="{BB962C8B-B14F-4D97-AF65-F5344CB8AC3E}">
        <p14:creationId xmlns:p14="http://schemas.microsoft.com/office/powerpoint/2010/main" val="225023951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Et bilde som inneholder firkant&#10;&#10;Automatisk generert beskrivelse">
            <a:extLst>
              <a:ext uri="{FF2B5EF4-FFF2-40B4-BE49-F238E27FC236}">
                <a16:creationId xmlns:a16="http://schemas.microsoft.com/office/drawing/2014/main" id="{CACE23B9-120F-4242-AA4E-197BBDD78B79}"/>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2" y="6161061"/>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9" y="6141474"/>
            <a:ext cx="517168" cy="467350"/>
          </a:xfrm>
          <a:prstGeom prst="rect">
            <a:avLst/>
          </a:prstGeom>
          <a:blipFill>
            <a:blip r:embed="rId5" cstate="print"/>
            <a:stretch>
              <a:fillRect/>
            </a:stretch>
          </a:blipFill>
        </p:spPr>
        <p:txBody>
          <a:bodyPr wrap="square" lIns="0" tIns="0" rIns="0" bIns="0" rtlCol="0"/>
          <a:lstStyle/>
          <a:p>
            <a:endParaRPr sz="1463"/>
          </a:p>
        </p:txBody>
      </p:sp>
      <p:sp>
        <p:nvSpPr>
          <p:cNvPr id="9" name="Avrundet rektangel 4">
            <a:extLst>
              <a:ext uri="{FF2B5EF4-FFF2-40B4-BE49-F238E27FC236}">
                <a16:creationId xmlns:a16="http://schemas.microsoft.com/office/drawing/2014/main" id="{95351145-8FEC-44A7-AD1B-50FD251AFEC1}"/>
              </a:ext>
            </a:extLst>
          </p:cNvPr>
          <p:cNvSpPr/>
          <p:nvPr/>
        </p:nvSpPr>
        <p:spPr>
          <a:xfrm>
            <a:off x="1064213" y="6116749"/>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
        <p:nvSpPr>
          <p:cNvPr id="13" name="TekstSylinder 12">
            <a:extLst>
              <a:ext uri="{FF2B5EF4-FFF2-40B4-BE49-F238E27FC236}">
                <a16:creationId xmlns:a16="http://schemas.microsoft.com/office/drawing/2014/main" id="{29249E8D-4097-4B20-98F5-F081036605A5}"/>
              </a:ext>
            </a:extLst>
          </p:cNvPr>
          <p:cNvSpPr txBox="1"/>
          <p:nvPr/>
        </p:nvSpPr>
        <p:spPr>
          <a:xfrm>
            <a:off x="1107903" y="328951"/>
            <a:ext cx="4828439" cy="625236"/>
          </a:xfrm>
          <a:prstGeom prst="rect">
            <a:avLst/>
          </a:prstGeom>
          <a:noFill/>
        </p:spPr>
        <p:txBody>
          <a:bodyPr wrap="square" rtlCol="0">
            <a:spAutoFit/>
          </a:bodyPr>
          <a:lstStyle/>
          <a:p>
            <a:r>
              <a:rPr lang="nb-NO" sz="2000" b="1" dirty="0">
                <a:solidFill>
                  <a:schemeClr val="bg1"/>
                </a:solidFill>
              </a:rPr>
              <a:t>Utvalg av bedrifter og yrker fra Østfold</a:t>
            </a:r>
          </a:p>
          <a:p>
            <a:endParaRPr lang="nb-NO" sz="1463" dirty="0"/>
          </a:p>
        </p:txBody>
      </p:sp>
      <p:sp>
        <p:nvSpPr>
          <p:cNvPr id="15" name="Plassholder for innhold 2">
            <a:extLst>
              <a:ext uri="{FF2B5EF4-FFF2-40B4-BE49-F238E27FC236}">
                <a16:creationId xmlns:a16="http://schemas.microsoft.com/office/drawing/2014/main" id="{368F65C8-4774-40CC-992F-7419312E6F40}"/>
              </a:ext>
            </a:extLst>
          </p:cNvPr>
          <p:cNvSpPr txBox="1">
            <a:spLocks/>
          </p:cNvSpPr>
          <p:nvPr/>
        </p:nvSpPr>
        <p:spPr>
          <a:xfrm>
            <a:off x="3649114" y="6136186"/>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75" b="1" dirty="0">
                <a:solidFill>
                  <a:schemeClr val="accent2">
                    <a:lumMod val="20000"/>
                    <a:lumOff val="80000"/>
                  </a:schemeClr>
                </a:solidFill>
                <a:latin typeface="Calibri" panose="020F0502020204030204" pitchFamily="34" charset="0"/>
                <a:cs typeface="Calibri" panose="020F0502020204030204" pitchFamily="34" charset="0"/>
              </a:rPr>
              <a:t>Oversikt brukt i KOKO</a:t>
            </a:r>
          </a:p>
        </p:txBody>
      </p:sp>
      <p:pic>
        <p:nvPicPr>
          <p:cNvPr id="4" name="Bilde 3">
            <a:extLst>
              <a:ext uri="{FF2B5EF4-FFF2-40B4-BE49-F238E27FC236}">
                <a16:creationId xmlns:a16="http://schemas.microsoft.com/office/drawing/2014/main" id="{E44E4E7C-0B91-BA7A-403D-FE4D8D186401}"/>
              </a:ext>
            </a:extLst>
          </p:cNvPr>
          <p:cNvPicPr>
            <a:picLocks noChangeAspect="1"/>
          </p:cNvPicPr>
          <p:nvPr/>
        </p:nvPicPr>
        <p:blipFill>
          <a:blip r:embed="rId6"/>
          <a:stretch>
            <a:fillRect/>
          </a:stretch>
        </p:blipFill>
        <p:spPr>
          <a:xfrm>
            <a:off x="592393" y="906523"/>
            <a:ext cx="7544454" cy="4961050"/>
          </a:xfrm>
          <a:prstGeom prst="rect">
            <a:avLst/>
          </a:prstGeom>
        </p:spPr>
      </p:pic>
    </p:spTree>
    <p:extLst>
      <p:ext uri="{BB962C8B-B14F-4D97-AF65-F5344CB8AC3E}">
        <p14:creationId xmlns:p14="http://schemas.microsoft.com/office/powerpoint/2010/main" val="17850851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firkant&#10;&#10;Automatisk generert beskrivelse">
            <a:extLst>
              <a:ext uri="{FF2B5EF4-FFF2-40B4-BE49-F238E27FC236}">
                <a16:creationId xmlns:a16="http://schemas.microsoft.com/office/drawing/2014/main" id="{B2A01D94-914E-4E9F-A80E-59C157714C07}"/>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071143"/>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051556"/>
            <a:ext cx="517168" cy="467350"/>
          </a:xfrm>
          <a:prstGeom prst="rect">
            <a:avLst/>
          </a:prstGeom>
          <a:blipFill>
            <a:blip r:embed="rId5" cstate="print"/>
            <a:stretch>
              <a:fillRect/>
            </a:stretch>
          </a:blipFill>
        </p:spPr>
        <p:txBody>
          <a:bodyPr wrap="square" lIns="0" tIns="0" rIns="0" bIns="0" rtlCol="0"/>
          <a:lstStyle/>
          <a:p>
            <a:endParaRPr sz="1463"/>
          </a:p>
        </p:txBody>
      </p:sp>
      <p:sp>
        <p:nvSpPr>
          <p:cNvPr id="12" name="TekstSylinder 11">
            <a:extLst>
              <a:ext uri="{FF2B5EF4-FFF2-40B4-BE49-F238E27FC236}">
                <a16:creationId xmlns:a16="http://schemas.microsoft.com/office/drawing/2014/main" id="{8577348A-2965-4682-8B43-142365E9DBA4}"/>
              </a:ext>
            </a:extLst>
          </p:cNvPr>
          <p:cNvSpPr txBox="1"/>
          <p:nvPr/>
        </p:nvSpPr>
        <p:spPr>
          <a:xfrm>
            <a:off x="969039" y="876750"/>
            <a:ext cx="5950007" cy="523220"/>
          </a:xfrm>
          <a:prstGeom prst="rect">
            <a:avLst/>
          </a:prstGeom>
          <a:noFill/>
        </p:spPr>
        <p:txBody>
          <a:bodyPr wrap="square" rtlCol="0">
            <a:spAutoFit/>
          </a:bodyPr>
          <a:lstStyle/>
          <a:p>
            <a:r>
              <a:rPr lang="nb-NO" sz="2800" b="1" dirty="0"/>
              <a:t>Video om yrkesvalg:</a:t>
            </a:r>
          </a:p>
        </p:txBody>
      </p:sp>
      <p:sp>
        <p:nvSpPr>
          <p:cNvPr id="14" name="Plassholder for innhold 2">
            <a:extLst>
              <a:ext uri="{FF2B5EF4-FFF2-40B4-BE49-F238E27FC236}">
                <a16:creationId xmlns:a16="http://schemas.microsoft.com/office/drawing/2014/main" id="{057EFAF1-47E2-4187-B0C8-CF32ED4325D0}"/>
              </a:ext>
            </a:extLst>
          </p:cNvPr>
          <p:cNvSpPr txBox="1">
            <a:spLocks/>
          </p:cNvSpPr>
          <p:nvPr/>
        </p:nvSpPr>
        <p:spPr>
          <a:xfrm>
            <a:off x="3649112" y="6046268"/>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75" b="1" dirty="0">
                <a:solidFill>
                  <a:schemeClr val="accent2">
                    <a:lumMod val="20000"/>
                    <a:lumOff val="80000"/>
                  </a:schemeClr>
                </a:solidFill>
                <a:latin typeface="Calibri" panose="020F0502020204030204" pitchFamily="34" charset="0"/>
                <a:cs typeface="Calibri" panose="020F0502020204030204" pitchFamily="34" charset="0"/>
              </a:rPr>
              <a:t>Video – Eksempler på yrker i Halden</a:t>
            </a:r>
          </a:p>
        </p:txBody>
      </p:sp>
      <p:sp>
        <p:nvSpPr>
          <p:cNvPr id="3" name="Rektangel 2">
            <a:extLst>
              <a:ext uri="{FF2B5EF4-FFF2-40B4-BE49-F238E27FC236}">
                <a16:creationId xmlns:a16="http://schemas.microsoft.com/office/drawing/2014/main" id="{6B85F705-BB20-498E-A978-5C256A314CAB}"/>
              </a:ext>
            </a:extLst>
          </p:cNvPr>
          <p:cNvSpPr/>
          <p:nvPr/>
        </p:nvSpPr>
        <p:spPr>
          <a:xfrm>
            <a:off x="1064211" y="5131769"/>
            <a:ext cx="4332426" cy="461665"/>
          </a:xfrm>
          <a:prstGeom prst="rect">
            <a:avLst/>
          </a:prstGeom>
        </p:spPr>
        <p:txBody>
          <a:bodyPr wrap="square">
            <a:spAutoFit/>
          </a:bodyPr>
          <a:lstStyle/>
          <a:p>
            <a:r>
              <a:rPr lang="nb-NO" sz="2400" u="sng" dirty="0">
                <a:hlinkClick r:id="rId6"/>
              </a:rPr>
              <a:t>https://vimeo.com/508062476</a:t>
            </a:r>
            <a:endParaRPr lang="nb-NO" sz="2400" dirty="0"/>
          </a:p>
        </p:txBody>
      </p:sp>
      <p:pic>
        <p:nvPicPr>
          <p:cNvPr id="2" name="Bilde 1">
            <a:hlinkClick r:id="rId6"/>
            <a:extLst>
              <a:ext uri="{FF2B5EF4-FFF2-40B4-BE49-F238E27FC236}">
                <a16:creationId xmlns:a16="http://schemas.microsoft.com/office/drawing/2014/main" id="{9772B626-AAD9-4C8B-B276-D34675B06174}"/>
              </a:ext>
            </a:extLst>
          </p:cNvPr>
          <p:cNvPicPr>
            <a:picLocks noChangeAspect="1"/>
          </p:cNvPicPr>
          <p:nvPr/>
        </p:nvPicPr>
        <p:blipFill rotWithShape="1">
          <a:blip r:embed="rId7"/>
          <a:srcRect l="30978" t="17177" r="31395" b="44108"/>
          <a:stretch/>
        </p:blipFill>
        <p:spPr>
          <a:xfrm>
            <a:off x="969039" y="1510040"/>
            <a:ext cx="5480427" cy="3406750"/>
          </a:xfrm>
          <a:prstGeom prst="rect">
            <a:avLst/>
          </a:prstGeom>
          <a:ln>
            <a:solidFill>
              <a:schemeClr val="tx1"/>
            </a:solidFill>
          </a:ln>
          <a:effectLst>
            <a:outerShdw blurRad="292100" dist="139700" dir="2700000" algn="tl" rotWithShape="0">
              <a:srgbClr val="333333">
                <a:alpha val="65000"/>
              </a:srgbClr>
            </a:outerShdw>
          </a:effectLst>
        </p:spPr>
      </p:pic>
      <p:sp>
        <p:nvSpPr>
          <p:cNvPr id="9" name="Avrundet rektangel 4">
            <a:extLst>
              <a:ext uri="{FF2B5EF4-FFF2-40B4-BE49-F238E27FC236}">
                <a16:creationId xmlns:a16="http://schemas.microsoft.com/office/drawing/2014/main" id="{DCE89BC8-EFD9-F2B0-4D41-DCB669280056}"/>
              </a:ext>
            </a:extLst>
          </p:cNvPr>
          <p:cNvSpPr/>
          <p:nvPr/>
        </p:nvSpPr>
        <p:spPr>
          <a:xfrm>
            <a:off x="1064211" y="6071143"/>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Tree>
    <p:extLst>
      <p:ext uri="{BB962C8B-B14F-4D97-AF65-F5344CB8AC3E}">
        <p14:creationId xmlns:p14="http://schemas.microsoft.com/office/powerpoint/2010/main" val="425757958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firkant&#10;&#10;Automatisk generert beskrivelse">
            <a:extLst>
              <a:ext uri="{FF2B5EF4-FFF2-40B4-BE49-F238E27FC236}">
                <a16:creationId xmlns:a16="http://schemas.microsoft.com/office/drawing/2014/main" id="{6B6691B3-31A8-4E0D-9116-1904C9239E6D}"/>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49767"/>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30180"/>
            <a:ext cx="517168" cy="467350"/>
          </a:xfrm>
          <a:prstGeom prst="rect">
            <a:avLst/>
          </a:prstGeom>
          <a:blipFill>
            <a:blip r:embed="rId5" cstate="print"/>
            <a:stretch>
              <a:fillRect/>
            </a:stretch>
          </a:blipFill>
        </p:spPr>
        <p:txBody>
          <a:bodyPr wrap="square" lIns="0" tIns="0" rIns="0" bIns="0" rtlCol="0"/>
          <a:lstStyle/>
          <a:p>
            <a:endParaRPr sz="1463"/>
          </a:p>
        </p:txBody>
      </p:sp>
      <p:sp>
        <p:nvSpPr>
          <p:cNvPr id="13" name="Plassholder for innhold 2">
            <a:extLst>
              <a:ext uri="{FF2B5EF4-FFF2-40B4-BE49-F238E27FC236}">
                <a16:creationId xmlns:a16="http://schemas.microsoft.com/office/drawing/2014/main" id="{BEB6F425-97CF-4DE7-AC02-2DD9D19D14ED}"/>
              </a:ext>
            </a:extLst>
          </p:cNvPr>
          <p:cNvSpPr txBox="1">
            <a:spLocks/>
          </p:cNvSpPr>
          <p:nvPr/>
        </p:nvSpPr>
        <p:spPr>
          <a:xfrm>
            <a:off x="3649112" y="6124892"/>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sz="2600" b="1" dirty="0">
              <a:solidFill>
                <a:schemeClr val="accent2">
                  <a:lumMod val="20000"/>
                  <a:lumOff val="80000"/>
                </a:schemeClr>
              </a:solidFill>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685E14F8-99C8-B8B2-1CFE-133FF938E5A9}"/>
              </a:ext>
            </a:extLst>
          </p:cNvPr>
          <p:cNvSpPr txBox="1">
            <a:spLocks/>
          </p:cNvSpPr>
          <p:nvPr/>
        </p:nvSpPr>
        <p:spPr>
          <a:xfrm>
            <a:off x="3496764" y="6130180"/>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dirty="0">
                <a:solidFill>
                  <a:srgbClr val="FFF2CC"/>
                </a:solidFill>
                <a:effectLst/>
                <a:latin typeface="Calibri" panose="020F0502020204030204" pitchFamily="34" charset="0"/>
                <a:ea typeface="Calibri" panose="020F0502020204030204" pitchFamily="34" charset="0"/>
                <a:cs typeface="Times New Roman" panose="02020603050405020304" pitchFamily="18" charset="0"/>
              </a:rPr>
              <a:t>Klassens svar på: Hva er viktigst med en jobb? </a:t>
            </a:r>
            <a:endParaRPr lang="nb-NO" sz="2000" b="1" dirty="0">
              <a:solidFill>
                <a:srgbClr val="FFF2CC"/>
              </a:solidFill>
              <a:latin typeface="Calibri" panose="020F0502020204030204" pitchFamily="34" charset="0"/>
              <a:cs typeface="Calibri" panose="020F0502020204030204" pitchFamily="34" charset="0"/>
            </a:endParaRPr>
          </a:p>
        </p:txBody>
      </p:sp>
      <p:sp>
        <p:nvSpPr>
          <p:cNvPr id="2" name="Avrundet rektangel 4">
            <a:extLst>
              <a:ext uri="{FF2B5EF4-FFF2-40B4-BE49-F238E27FC236}">
                <a16:creationId xmlns:a16="http://schemas.microsoft.com/office/drawing/2014/main" id="{4DE80AD9-F232-A8E5-6EAB-435E7F146644}"/>
              </a:ext>
            </a:extLst>
          </p:cNvPr>
          <p:cNvSpPr/>
          <p:nvPr/>
        </p:nvSpPr>
        <p:spPr>
          <a:xfrm>
            <a:off x="965770" y="6094186"/>
            <a:ext cx="2314454" cy="50558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2:</a:t>
            </a:r>
          </a:p>
          <a:p>
            <a:pPr algn="ctr" defTabSz="371466">
              <a:defRPr/>
            </a:pPr>
            <a:r>
              <a:rPr lang="nb-NO" sz="1138" b="1" dirty="0">
                <a:solidFill>
                  <a:schemeClr val="bg1">
                    <a:lumMod val="75000"/>
                  </a:schemeClr>
                </a:solidFill>
                <a:latin typeface="Calibri" panose="020F0502020204030204"/>
              </a:rPr>
              <a:t>Hvordan tar du valg?</a:t>
            </a:r>
          </a:p>
        </p:txBody>
      </p:sp>
      <p:pic>
        <p:nvPicPr>
          <p:cNvPr id="4" name="Bilde 3">
            <a:extLst>
              <a:ext uri="{FF2B5EF4-FFF2-40B4-BE49-F238E27FC236}">
                <a16:creationId xmlns:a16="http://schemas.microsoft.com/office/drawing/2014/main" id="{05486FB2-555E-F4A3-D6EF-D04B13BF5389}"/>
              </a:ext>
            </a:extLst>
          </p:cNvPr>
          <p:cNvPicPr>
            <a:picLocks noChangeAspect="1"/>
          </p:cNvPicPr>
          <p:nvPr/>
        </p:nvPicPr>
        <p:blipFill>
          <a:blip r:embed="rId6"/>
          <a:stretch>
            <a:fillRect/>
          </a:stretch>
        </p:blipFill>
        <p:spPr>
          <a:xfrm>
            <a:off x="0" y="1310764"/>
            <a:ext cx="9906000" cy="4236472"/>
          </a:xfrm>
          <a:prstGeom prst="rect">
            <a:avLst/>
          </a:prstGeom>
        </p:spPr>
      </p:pic>
      <p:sp>
        <p:nvSpPr>
          <p:cNvPr id="6" name="TekstSylinder 5">
            <a:extLst>
              <a:ext uri="{FF2B5EF4-FFF2-40B4-BE49-F238E27FC236}">
                <a16:creationId xmlns:a16="http://schemas.microsoft.com/office/drawing/2014/main" id="{0D334EE0-E318-B4A7-AD66-3F8F48FF003E}"/>
              </a:ext>
            </a:extLst>
          </p:cNvPr>
          <p:cNvSpPr txBox="1"/>
          <p:nvPr/>
        </p:nvSpPr>
        <p:spPr>
          <a:xfrm rot="20405606">
            <a:off x="430296" y="3009680"/>
            <a:ext cx="8757996"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nb-NO" sz="3200" dirty="0">
                <a:ln w="0"/>
                <a:effectLst>
                  <a:outerShdw blurRad="38100" dist="19050" dir="2700000" algn="tl" rotWithShape="0">
                    <a:schemeClr val="dk1">
                      <a:alpha val="40000"/>
                    </a:schemeClr>
                  </a:outerShdw>
                </a:effectLst>
              </a:rPr>
              <a:t>Sett her inn klassens resultat som er sendt på mail.</a:t>
            </a:r>
            <a:endParaRPr lang="nb-NO" sz="3200" dirty="0"/>
          </a:p>
        </p:txBody>
      </p:sp>
      <p:sp>
        <p:nvSpPr>
          <p:cNvPr id="10" name="Avrundet rektangel 4">
            <a:extLst>
              <a:ext uri="{FF2B5EF4-FFF2-40B4-BE49-F238E27FC236}">
                <a16:creationId xmlns:a16="http://schemas.microsoft.com/office/drawing/2014/main" id="{ECEBB86C-6E81-2A56-3FE1-30A84CE6624F}"/>
              </a:ext>
            </a:extLst>
          </p:cNvPr>
          <p:cNvSpPr/>
          <p:nvPr/>
        </p:nvSpPr>
        <p:spPr>
          <a:xfrm>
            <a:off x="965770" y="6091947"/>
            <a:ext cx="2314454" cy="50558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3</a:t>
            </a:r>
          </a:p>
          <a:p>
            <a:pPr algn="ctr" defTabSz="371466">
              <a:defRPr/>
            </a:pPr>
            <a:r>
              <a:rPr lang="nb-NO" sz="1138" b="1" dirty="0">
                <a:solidFill>
                  <a:schemeClr val="bg1">
                    <a:lumMod val="75000"/>
                  </a:schemeClr>
                </a:solidFill>
                <a:latin typeface="Calibri" panose="020F0502020204030204"/>
              </a:rPr>
              <a:t>Yrkesvalg</a:t>
            </a:r>
          </a:p>
        </p:txBody>
      </p:sp>
    </p:spTree>
    <p:extLst>
      <p:ext uri="{BB962C8B-B14F-4D97-AF65-F5344CB8AC3E}">
        <p14:creationId xmlns:p14="http://schemas.microsoft.com/office/powerpoint/2010/main" val="3572932876"/>
      </p:ext>
    </p:extLst>
  </p:cSld>
  <p:clrMapOvr>
    <a:masterClrMapping/>
  </p:clrMapOvr>
  <p:transition spd="slow">
    <p:wipe dir="r"/>
  </p:transition>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2357</TotalTime>
  <Words>1786</Words>
  <Application>Microsoft Office PowerPoint</Application>
  <PresentationFormat>A4 (210 x 297 mm)</PresentationFormat>
  <Paragraphs>961</Paragraphs>
  <Slides>8</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tilpasse Sarpsborg leveransen?</dc:title>
  <dc:creator>Geir Endregard</dc:creator>
  <cp:lastModifiedBy>Marlene Mothes</cp:lastModifiedBy>
  <cp:revision>103</cp:revision>
  <dcterms:created xsi:type="dcterms:W3CDTF">2020-12-16T07:49:21Z</dcterms:created>
  <dcterms:modified xsi:type="dcterms:W3CDTF">2023-10-13T12:25:19Z</dcterms:modified>
</cp:coreProperties>
</file>