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1142" r:id="rId2"/>
    <p:sldId id="1149" r:id="rId3"/>
    <p:sldId id="1148" r:id="rId4"/>
    <p:sldId id="1124" r:id="rId5"/>
    <p:sldId id="1135" r:id="rId6"/>
    <p:sldId id="1162" r:id="rId7"/>
    <p:sldId id="1150" r:id="rId8"/>
    <p:sldId id="1151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643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BC28-1781-4837-B22F-A5F64F697AB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4B88-1DA4-4389-8F9A-E22908B73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5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84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KOKO snakket vi mye om personlige egenskaper, eller 21st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centry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som de omtales på engelsk, hvor spesielt «The 4 C`s» løftes frem. Husker dere?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Studer denne og neste PP-slide dere og tenk igjennom hvorfor man tror at disse bildene viser viktige elementer for framtidens studier og yrkesliv.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31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Diskuter med elevene i etterkant hva de har kommet frem til og hvorfor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57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oversikt over de vanligste egenskapene som etterspørres i norske stillingsannonser. Bruk denne oversikten som bakteppe for å løse neste oppgave.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3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inn i grupper, </a:t>
            </a:r>
            <a:r>
              <a:rPr lang="nb-NO" dirty="0" err="1"/>
              <a:t>print</a:t>
            </a:r>
            <a:r>
              <a:rPr lang="nb-NO" dirty="0"/>
              <a:t> ut eller be elevene laste ned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4B88-1DA4-4389-8F9A-E22908B73C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41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41555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77242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02341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3812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16406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61067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54031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99281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09613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19478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70025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DE4F-93BE-9549-8889-36103CB233F6}" type="datetimeFigureOut">
              <a:rPr lang="nb-NO" smtClean="0"/>
              <a:t>13.10.2023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F897-99C3-7D4D-9D5E-C7693677DB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1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1C1E7A4-E375-49C1-952B-342DACD22ECD}"/>
              </a:ext>
            </a:extLst>
          </p:cNvPr>
          <p:cNvSpPr txBox="1">
            <a:spLocks/>
          </p:cNvSpPr>
          <p:nvPr/>
        </p:nvSpPr>
        <p:spPr>
          <a:xfrm>
            <a:off x="961232" y="771373"/>
            <a:ext cx="7820747" cy="1246879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4875" b="1" dirty="0" err="1">
                <a:latin typeface="Calibri" panose="020F0502020204030204" pitchFamily="34" charset="0"/>
                <a:cs typeface="Calibri" panose="020F0502020204030204" pitchFamily="34" charset="0"/>
              </a:rPr>
              <a:t>KoKo</a:t>
            </a:r>
            <a:r>
              <a:rPr lang="nb-NO" sz="4875" b="1" dirty="0">
                <a:latin typeface="Calibri" panose="020F0502020204030204" pitchFamily="34" charset="0"/>
                <a:cs typeface="Calibri" panose="020F0502020204030204" pitchFamily="34" charset="0"/>
              </a:rPr>
              <a:t> – etterarbeid </a:t>
            </a:r>
          </a:p>
          <a:p>
            <a:pPr marL="0" indent="0" algn="ctr">
              <a:buNone/>
            </a:pPr>
            <a:r>
              <a:rPr lang="nb-NO" sz="4225" b="1" dirty="0">
                <a:latin typeface="Calibri" panose="020F0502020204030204" pitchFamily="34" charset="0"/>
                <a:cs typeface="Calibri" panose="020F0502020204030204" pitchFamily="34" charset="0"/>
              </a:rPr>
              <a:t>Ark til utdeling og bruk</a:t>
            </a:r>
          </a:p>
        </p:txBody>
      </p:sp>
      <p:pic>
        <p:nvPicPr>
          <p:cNvPr id="7" name="Picture 2" descr="Relatert bilde">
            <a:extLst>
              <a:ext uri="{FF2B5EF4-FFF2-40B4-BE49-F238E27FC236}">
                <a16:creationId xmlns:a16="http://schemas.microsoft.com/office/drawing/2014/main" id="{6635C1A4-2837-4AF7-9BFD-20DF2747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" y="5470566"/>
            <a:ext cx="1291520" cy="13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vrundet rektangel 4">
            <a:extLst>
              <a:ext uri="{FF2B5EF4-FFF2-40B4-BE49-F238E27FC236}">
                <a16:creationId xmlns:a16="http://schemas.microsoft.com/office/drawing/2014/main" id="{A90EA192-81CF-45F7-A08E-E5413DE95950}"/>
              </a:ext>
            </a:extLst>
          </p:cNvPr>
          <p:cNvSpPr/>
          <p:nvPr/>
        </p:nvSpPr>
        <p:spPr>
          <a:xfrm>
            <a:off x="5338138" y="3670536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4: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</a:rPr>
              <a:t>Min karriere</a:t>
            </a:r>
          </a:p>
        </p:txBody>
      </p:sp>
      <p:sp>
        <p:nvSpPr>
          <p:cNvPr id="15" name="Avrundet rektangel 4">
            <a:extLst>
              <a:ext uri="{FF2B5EF4-FFF2-40B4-BE49-F238E27FC236}">
                <a16:creationId xmlns:a16="http://schemas.microsoft.com/office/drawing/2014/main" id="{01034A1C-4D4E-4324-AFC8-4C50CB12107E}"/>
              </a:ext>
            </a:extLst>
          </p:cNvPr>
          <p:cNvSpPr/>
          <p:nvPr/>
        </p:nvSpPr>
        <p:spPr>
          <a:xfrm>
            <a:off x="5338139" y="2287717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3: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Yrkesvalg</a:t>
            </a:r>
          </a:p>
        </p:txBody>
      </p:sp>
      <p:sp>
        <p:nvSpPr>
          <p:cNvPr id="16" name="Avrundet rektangel 4">
            <a:extLst>
              <a:ext uri="{FF2B5EF4-FFF2-40B4-BE49-F238E27FC236}">
                <a16:creationId xmlns:a16="http://schemas.microsoft.com/office/drawing/2014/main" id="{B59495F3-3B41-4CBC-924B-402769E4FB2D}"/>
              </a:ext>
            </a:extLst>
          </p:cNvPr>
          <p:cNvSpPr/>
          <p:nvPr/>
        </p:nvSpPr>
        <p:spPr>
          <a:xfrm>
            <a:off x="1255761" y="3670536"/>
            <a:ext cx="3179607" cy="1246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2: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Hvordan tar du valg?</a:t>
            </a:r>
          </a:p>
          <a:p>
            <a:pPr algn="ctr" defTabSz="371466">
              <a:defRPr/>
            </a:pPr>
            <a:endParaRPr lang="nb-NO" sz="195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7" name="Avrundet rektangel 4">
            <a:extLst>
              <a:ext uri="{FF2B5EF4-FFF2-40B4-BE49-F238E27FC236}">
                <a16:creationId xmlns:a16="http://schemas.microsoft.com/office/drawing/2014/main" id="{FA1B75EF-B9CC-4137-AB1B-C39243B9A6BC}"/>
              </a:ext>
            </a:extLst>
          </p:cNvPr>
          <p:cNvSpPr/>
          <p:nvPr/>
        </p:nvSpPr>
        <p:spPr>
          <a:xfrm>
            <a:off x="1255760" y="2287717"/>
            <a:ext cx="3179607" cy="1246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endParaRPr lang="nb-NO" sz="2275" b="1" dirty="0">
              <a:solidFill>
                <a:schemeClr val="tx1"/>
              </a:solidFill>
              <a:latin typeface="Calibri" panose="020F0502020204030204"/>
            </a:endParaRPr>
          </a:p>
          <a:p>
            <a:pPr algn="ctr" defTabSz="371466">
              <a:defRPr/>
            </a:pPr>
            <a:r>
              <a:rPr lang="nb-NO" sz="2275" b="1" dirty="0">
                <a:solidFill>
                  <a:schemeClr val="tx1"/>
                </a:solidFill>
                <a:latin typeface="Calibri" panose="020F0502020204030204"/>
              </a:rPr>
              <a:t>Modul 1:</a:t>
            </a:r>
          </a:p>
          <a:p>
            <a:pPr algn="ctr" defTabSz="371466">
              <a:defRPr/>
            </a:pPr>
            <a:r>
              <a:rPr lang="nb-NO" sz="1950" b="1" dirty="0">
                <a:solidFill>
                  <a:schemeClr val="tx1"/>
                </a:solidFill>
                <a:latin typeface="Calibri" panose="020F0502020204030204"/>
              </a:rPr>
              <a:t>Hvordan utvikle personlige egenskaper?</a:t>
            </a:r>
          </a:p>
          <a:p>
            <a:pPr algn="ctr" defTabSz="371466">
              <a:defRPr/>
            </a:pPr>
            <a:endParaRPr lang="nb-NO" sz="2275" b="1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571E974-CD6A-4928-A453-6E316BE6C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99" y="6061464"/>
            <a:ext cx="3475061" cy="6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838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firkant&#10;&#10;Automatisk generert beskrivelse">
            <a:extLst>
              <a:ext uri="{FF2B5EF4-FFF2-40B4-BE49-F238E27FC236}">
                <a16:creationId xmlns:a16="http://schemas.microsoft.com/office/drawing/2014/main" id="{9995F4F4-8776-4C83-BF25-624379F17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78925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59338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Avrundet rektangel 4">
            <a:extLst>
              <a:ext uri="{FF2B5EF4-FFF2-40B4-BE49-F238E27FC236}">
                <a16:creationId xmlns:a16="http://schemas.microsoft.com/office/drawing/2014/main" id="{DD32265B-F56F-414F-ACE4-B42939D75771}"/>
              </a:ext>
            </a:extLst>
          </p:cNvPr>
          <p:cNvSpPr/>
          <p:nvPr/>
        </p:nvSpPr>
        <p:spPr>
          <a:xfrm>
            <a:off x="1025110" y="6140221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utvikle personlige egenskaper?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B0C04D7-2769-4593-874D-98737765D289}"/>
              </a:ext>
            </a:extLst>
          </p:cNvPr>
          <p:cNvSpPr/>
          <p:nvPr/>
        </p:nvSpPr>
        <p:spPr>
          <a:xfrm>
            <a:off x="333807" y="824000"/>
            <a:ext cx="6171266" cy="4283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A4408999-62D0-42D5-84AF-4890F3D15664}"/>
              </a:ext>
            </a:extLst>
          </p:cNvPr>
          <p:cNvSpPr txBox="1">
            <a:spLocks/>
          </p:cNvSpPr>
          <p:nvPr/>
        </p:nvSpPr>
        <p:spPr>
          <a:xfrm>
            <a:off x="3649112" y="6154050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Personlige egenskaper</a:t>
            </a:r>
          </a:p>
        </p:txBody>
      </p:sp>
      <p:pic>
        <p:nvPicPr>
          <p:cNvPr id="1026" name="Picture 2" descr="Reflection of The 4Cs - MrAdamPE">
            <a:extLst>
              <a:ext uri="{FF2B5EF4-FFF2-40B4-BE49-F238E27FC236}">
                <a16:creationId xmlns:a16="http://schemas.microsoft.com/office/drawing/2014/main" id="{3D47F101-D34F-54CE-8195-1CF6B452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74" y="1911609"/>
            <a:ext cx="3425021" cy="21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121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firkant&#10;&#10;Automatisk generert beskrivelse">
            <a:extLst>
              <a:ext uri="{FF2B5EF4-FFF2-40B4-BE49-F238E27FC236}">
                <a16:creationId xmlns:a16="http://schemas.microsoft.com/office/drawing/2014/main" id="{9995F4F4-8776-4C83-BF25-624379F1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40" y="6178925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59338"/>
            <a:ext cx="517168" cy="46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Avrundet rektangel 4">
            <a:extLst>
              <a:ext uri="{FF2B5EF4-FFF2-40B4-BE49-F238E27FC236}">
                <a16:creationId xmlns:a16="http://schemas.microsoft.com/office/drawing/2014/main" id="{DD32265B-F56F-414F-ACE4-B42939D75771}"/>
              </a:ext>
            </a:extLst>
          </p:cNvPr>
          <p:cNvSpPr/>
          <p:nvPr/>
        </p:nvSpPr>
        <p:spPr>
          <a:xfrm>
            <a:off x="1025110" y="6140221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utvikle personlige egenskaper?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A4408999-62D0-42D5-84AF-4890F3D15664}"/>
              </a:ext>
            </a:extLst>
          </p:cNvPr>
          <p:cNvSpPr txBox="1">
            <a:spLocks/>
          </p:cNvSpPr>
          <p:nvPr/>
        </p:nvSpPr>
        <p:spPr>
          <a:xfrm>
            <a:off x="3649112" y="6154050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Personlige egenskaper</a:t>
            </a:r>
          </a:p>
        </p:txBody>
      </p:sp>
      <p:pic>
        <p:nvPicPr>
          <p:cNvPr id="2" name="Picture 2" descr="Relatert bilde">
            <a:extLst>
              <a:ext uri="{FF2B5EF4-FFF2-40B4-BE49-F238E27FC236}">
                <a16:creationId xmlns:a16="http://schemas.microsoft.com/office/drawing/2014/main" id="{0A97E8FB-158F-2BFF-9609-CEE655C2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72" y="2933064"/>
            <a:ext cx="2946537" cy="31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8C9FB89-E3AE-3388-9344-29A1B6668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42" y="441391"/>
            <a:ext cx="4217466" cy="5245420"/>
          </a:xfrm>
          <a:prstGeom prst="rect">
            <a:avLst/>
          </a:prstGeom>
        </p:spPr>
      </p:pic>
      <p:pic>
        <p:nvPicPr>
          <p:cNvPr id="3" name="Picture 4" descr="Bilderesultat for growth mindset">
            <a:extLst>
              <a:ext uri="{FF2B5EF4-FFF2-40B4-BE49-F238E27FC236}">
                <a16:creationId xmlns:a16="http://schemas.microsoft.com/office/drawing/2014/main" id="{405FEC7A-1D8E-2D47-1A06-0E71E04B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9" y="451541"/>
            <a:ext cx="4217466" cy="26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911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firkant&#10;&#10;Automatisk generert beskrivelse">
            <a:extLst>
              <a:ext uri="{FF2B5EF4-FFF2-40B4-BE49-F238E27FC236}">
                <a16:creationId xmlns:a16="http://schemas.microsoft.com/office/drawing/2014/main" id="{9995F4F4-8776-4C83-BF25-624379F17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78925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59338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Avrundet rektangel 4">
            <a:extLst>
              <a:ext uri="{FF2B5EF4-FFF2-40B4-BE49-F238E27FC236}">
                <a16:creationId xmlns:a16="http://schemas.microsoft.com/office/drawing/2014/main" id="{DD32265B-F56F-414F-ACE4-B42939D75771}"/>
              </a:ext>
            </a:extLst>
          </p:cNvPr>
          <p:cNvSpPr/>
          <p:nvPr/>
        </p:nvSpPr>
        <p:spPr>
          <a:xfrm>
            <a:off x="1025110" y="6140221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utvikle personlige egenskaper?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A4408999-62D0-42D5-84AF-4890F3D15664}"/>
              </a:ext>
            </a:extLst>
          </p:cNvPr>
          <p:cNvSpPr txBox="1">
            <a:spLocks/>
          </p:cNvSpPr>
          <p:nvPr/>
        </p:nvSpPr>
        <p:spPr>
          <a:xfrm>
            <a:off x="3649112" y="6154050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Personlige egenskaper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9E85968-E762-C0BC-DB43-5372E09CDAF8}"/>
              </a:ext>
            </a:extLst>
          </p:cNvPr>
          <p:cNvSpPr txBox="1"/>
          <p:nvPr/>
        </p:nvSpPr>
        <p:spPr>
          <a:xfrm>
            <a:off x="58533" y="1187611"/>
            <a:ext cx="8686904" cy="412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b-NO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Vurder om dere er enige eller uenige i sitatene under:</a:t>
            </a:r>
          </a:p>
          <a:p>
            <a:pPr marL="457200">
              <a:lnSpc>
                <a:spcPct val="107000"/>
              </a:lnSpc>
            </a:pP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«Forskning viser at det å ha et lærende tankesett («</a:t>
            </a:r>
            <a:r>
              <a:rPr lang="nb-NO" sz="2000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nb-NO" sz="2000" i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istedenfor</a:t>
            </a: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låst tankesett («</a:t>
            </a:r>
            <a:r>
              <a:rPr lang="nb-NO" sz="2000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</a:t>
            </a: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 har større betydning for prestasjoner som går over tid enn det talent og intelligens har.» 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b-NO" sz="2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Dweck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2000)</a:t>
            </a:r>
          </a:p>
          <a:p>
            <a:pPr marL="457200">
              <a:lnSpc>
                <a:spcPct val="107000"/>
              </a:lnSpc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</a:pP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«I et raskt skiftende digitalt samfunn mener blant annet arbeidsgivere, lærere, bedriftsledere og akademikere at det er nødvendig med 21.st </a:t>
            </a:r>
            <a:r>
              <a:rPr lang="nb-NO" sz="2000" i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for å kunne lykkes» 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(Wikipedia)</a:t>
            </a:r>
          </a:p>
          <a:p>
            <a:pPr marL="457200">
              <a:lnSpc>
                <a:spcPct val="107000"/>
              </a:lnSpc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«Hvis jeg gjør et feilvalg når jeg skal velge VGS/studier så kommer alt til å gå galt og være over for min del».</a:t>
            </a:r>
          </a:p>
        </p:txBody>
      </p:sp>
    </p:spTree>
    <p:extLst>
      <p:ext uri="{BB962C8B-B14F-4D97-AF65-F5344CB8AC3E}">
        <p14:creationId xmlns:p14="http://schemas.microsoft.com/office/powerpoint/2010/main" val="356646271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firkant&#10;&#10;Automatisk generert beskrivelse">
            <a:extLst>
              <a:ext uri="{FF2B5EF4-FFF2-40B4-BE49-F238E27FC236}">
                <a16:creationId xmlns:a16="http://schemas.microsoft.com/office/drawing/2014/main" id="{3DF7B438-9501-4C41-833F-AFDAFE561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36041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16454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pic>
        <p:nvPicPr>
          <p:cNvPr id="15" name="Picture 2" descr="Bilderesultat for personlige ferdigheter">
            <a:extLst>
              <a:ext uri="{FF2B5EF4-FFF2-40B4-BE49-F238E27FC236}">
                <a16:creationId xmlns:a16="http://schemas.microsoft.com/office/drawing/2014/main" id="{B161FE62-89AE-4058-BBA9-5DA873AD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0" y="591615"/>
            <a:ext cx="7509841" cy="52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B6127AE-9361-4CB4-9690-1094FAF669C9}"/>
              </a:ext>
            </a:extLst>
          </p:cNvPr>
          <p:cNvSpPr txBox="1"/>
          <p:nvPr/>
        </p:nvSpPr>
        <p:spPr>
          <a:xfrm>
            <a:off x="5910067" y="2697391"/>
            <a:ext cx="2530673" cy="76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63" dirty="0"/>
              <a:t>De vanligste ordene for å beskrive ønskede egenskaper i norske stillingsannonser.</a:t>
            </a:r>
          </a:p>
        </p:txBody>
      </p:sp>
      <p:sp>
        <p:nvSpPr>
          <p:cNvPr id="17" name="Avrundet rektangel 4">
            <a:extLst>
              <a:ext uri="{FF2B5EF4-FFF2-40B4-BE49-F238E27FC236}">
                <a16:creationId xmlns:a16="http://schemas.microsoft.com/office/drawing/2014/main" id="{B4840507-BE81-4318-A880-92E5015ADA02}"/>
              </a:ext>
            </a:extLst>
          </p:cNvPr>
          <p:cNvSpPr/>
          <p:nvPr/>
        </p:nvSpPr>
        <p:spPr>
          <a:xfrm>
            <a:off x="1025110" y="6097337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utvikle personlige egenskaper?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6BB12EFB-F8B0-4A46-B85D-4DE93986069A}"/>
              </a:ext>
            </a:extLst>
          </p:cNvPr>
          <p:cNvSpPr txBox="1">
            <a:spLocks/>
          </p:cNvSpPr>
          <p:nvPr/>
        </p:nvSpPr>
        <p:spPr>
          <a:xfrm>
            <a:off x="3649112" y="6111166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Vanligste ord i stillingsannonser</a:t>
            </a:r>
          </a:p>
        </p:txBody>
      </p:sp>
    </p:spTree>
    <p:extLst>
      <p:ext uri="{BB962C8B-B14F-4D97-AF65-F5344CB8AC3E}">
        <p14:creationId xmlns:p14="http://schemas.microsoft.com/office/powerpoint/2010/main" val="308974461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irkant&#10;&#10;Automatisk generert beskrivelse">
            <a:extLst>
              <a:ext uri="{FF2B5EF4-FFF2-40B4-BE49-F238E27FC236}">
                <a16:creationId xmlns:a16="http://schemas.microsoft.com/office/drawing/2014/main" id="{6B6691B3-31A8-4E0D-9116-1904C923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40" y="6149767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30180"/>
            <a:ext cx="517168" cy="46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graphicFrame>
        <p:nvGraphicFramePr>
          <p:cNvPr id="9" name="Tabell 5">
            <a:extLst>
              <a:ext uri="{FF2B5EF4-FFF2-40B4-BE49-F238E27FC236}">
                <a16:creationId xmlns:a16="http://schemas.microsoft.com/office/drawing/2014/main" id="{1D1D233D-1DC6-4833-903B-5649EFCA3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46634"/>
              </p:ext>
            </p:extLst>
          </p:nvPr>
        </p:nvGraphicFramePr>
        <p:xfrm>
          <a:off x="151190" y="40496"/>
          <a:ext cx="9603619" cy="58250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057">
                  <a:extLst>
                    <a:ext uri="{9D8B030D-6E8A-4147-A177-3AD203B41FA5}">
                      <a16:colId xmlns:a16="http://schemas.microsoft.com/office/drawing/2014/main" val="230080313"/>
                    </a:ext>
                  </a:extLst>
                </a:gridCol>
                <a:gridCol w="7831562">
                  <a:extLst>
                    <a:ext uri="{9D8B030D-6E8A-4147-A177-3AD203B41FA5}">
                      <a16:colId xmlns:a16="http://schemas.microsoft.com/office/drawing/2014/main" val="223075070"/>
                    </a:ext>
                  </a:extLst>
                </a:gridCol>
              </a:tblGrid>
              <a:tr h="1020205">
                <a:tc>
                  <a:txBody>
                    <a:bodyPr/>
                    <a:lstStyle/>
                    <a:p>
                      <a:pPr algn="l"/>
                      <a:r>
                        <a:rPr lang="nb-NO" sz="1600" b="1" dirty="0">
                          <a:solidFill>
                            <a:schemeClr val="tx1"/>
                          </a:solidFill>
                        </a:rPr>
                        <a:t>Valgte egenskaper</a:t>
                      </a:r>
                    </a:p>
                  </a:txBody>
                  <a:tcPr marL="111443" marR="111443" marT="111443" marB="1114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nb-NO" sz="2000" b="1" dirty="0">
                          <a:solidFill>
                            <a:schemeClr val="tx1"/>
                          </a:solidFill>
                        </a:rPr>
                        <a:t>Velg 5 egenskaper fra listen som dere synes er viktige i arbeidslivet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Forklar og gi eksempel på hva dere mener disse egenskapene betyr?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Hvordan kan disse egenskapene brukes i arbeidslivet? Gi eksempel.</a:t>
                      </a:r>
                    </a:p>
                  </a:txBody>
                  <a:tcPr marL="111443" marR="111443" marT="111443" marB="111443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70890"/>
                  </a:ext>
                </a:extLst>
              </a:tr>
              <a:tr h="1039382"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Egenskap 1: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1.</a:t>
                      </a:r>
                    </a:p>
                    <a:p>
                      <a:pPr algn="l"/>
                      <a:endParaRPr lang="nb-NO" sz="1200" dirty="0"/>
                    </a:p>
                    <a:p>
                      <a:pPr algn="l"/>
                      <a:r>
                        <a:rPr lang="nb-NO" sz="1100" dirty="0"/>
                        <a:t>2.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85196"/>
                  </a:ext>
                </a:extLst>
              </a:tr>
              <a:tr h="1039382"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Egenskap 2: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1.</a:t>
                      </a:r>
                    </a:p>
                    <a:p>
                      <a:pPr algn="l"/>
                      <a:endParaRPr lang="nb-NO" sz="1200" dirty="0"/>
                    </a:p>
                    <a:p>
                      <a:pPr algn="l"/>
                      <a:r>
                        <a:rPr lang="nb-NO" sz="1100" dirty="0"/>
                        <a:t>2.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89970"/>
                  </a:ext>
                </a:extLst>
              </a:tr>
              <a:tr h="828330"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Egenskap 3: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1.</a:t>
                      </a:r>
                    </a:p>
                    <a:p>
                      <a:pPr algn="l"/>
                      <a:endParaRPr lang="nb-NO" sz="1200" dirty="0"/>
                    </a:p>
                    <a:p>
                      <a:pPr algn="l"/>
                      <a:r>
                        <a:rPr lang="nb-NO" sz="1100" dirty="0"/>
                        <a:t>2.</a:t>
                      </a:r>
                    </a:p>
                    <a:p>
                      <a:pPr algn="l"/>
                      <a:endParaRPr lang="nb-NO" sz="1100" dirty="0"/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30536"/>
                  </a:ext>
                </a:extLst>
              </a:tr>
              <a:tr h="828330"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Egenskap 4: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1.</a:t>
                      </a:r>
                    </a:p>
                    <a:p>
                      <a:pPr algn="l"/>
                      <a:endParaRPr lang="nb-NO" sz="1200" dirty="0"/>
                    </a:p>
                    <a:p>
                      <a:pPr algn="l"/>
                      <a:r>
                        <a:rPr lang="nb-NO" sz="1100" dirty="0"/>
                        <a:t>2.</a:t>
                      </a:r>
                    </a:p>
                    <a:p>
                      <a:pPr algn="l"/>
                      <a:endParaRPr lang="nb-NO" sz="1100" dirty="0"/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53446"/>
                  </a:ext>
                </a:extLst>
              </a:tr>
              <a:tr h="874487"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Egenskap 5:</a:t>
                      </a:r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dirty="0"/>
                        <a:t>1.</a:t>
                      </a:r>
                    </a:p>
                    <a:p>
                      <a:pPr algn="l"/>
                      <a:endParaRPr lang="nb-NO" sz="1200" dirty="0"/>
                    </a:p>
                    <a:p>
                      <a:pPr algn="l"/>
                      <a:r>
                        <a:rPr lang="nb-NO" sz="1100" dirty="0"/>
                        <a:t>2.</a:t>
                      </a:r>
                    </a:p>
                    <a:p>
                      <a:pPr algn="l"/>
                      <a:endParaRPr lang="nb-NO" sz="1100" dirty="0"/>
                    </a:p>
                  </a:txBody>
                  <a:tcPr marL="111443" marR="111443" marT="111443" marB="1114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48770"/>
                  </a:ext>
                </a:extLst>
              </a:tr>
            </a:tbl>
          </a:graphicData>
        </a:graphic>
      </p:graphicFrame>
      <p:sp>
        <p:nvSpPr>
          <p:cNvPr id="10" name="Avrundet rektangel 4">
            <a:extLst>
              <a:ext uri="{FF2B5EF4-FFF2-40B4-BE49-F238E27FC236}">
                <a16:creationId xmlns:a16="http://schemas.microsoft.com/office/drawing/2014/main" id="{AD9D8EC8-1FA7-4DFD-9B3E-D81EADE58FE2}"/>
              </a:ext>
            </a:extLst>
          </p:cNvPr>
          <p:cNvSpPr/>
          <p:nvPr/>
        </p:nvSpPr>
        <p:spPr>
          <a:xfrm>
            <a:off x="1092816" y="6160260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bedre egne egenskaper?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BEB6F425-97CF-4DE7-AC02-2DD9D19D14ED}"/>
              </a:ext>
            </a:extLst>
          </p:cNvPr>
          <p:cNvSpPr txBox="1">
            <a:spLocks/>
          </p:cNvSpPr>
          <p:nvPr/>
        </p:nvSpPr>
        <p:spPr>
          <a:xfrm>
            <a:off x="3649112" y="6124892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6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4439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firkant&#10;&#10;Automatisk generert beskrivelse">
            <a:extLst>
              <a:ext uri="{FF2B5EF4-FFF2-40B4-BE49-F238E27FC236}">
                <a16:creationId xmlns:a16="http://schemas.microsoft.com/office/drawing/2014/main" id="{9995F4F4-8776-4C83-BF25-624379F1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40" y="6178925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59338"/>
            <a:ext cx="517168" cy="46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Avrundet rektangel 4">
            <a:extLst>
              <a:ext uri="{FF2B5EF4-FFF2-40B4-BE49-F238E27FC236}">
                <a16:creationId xmlns:a16="http://schemas.microsoft.com/office/drawing/2014/main" id="{DD32265B-F56F-414F-ACE4-B42939D75771}"/>
              </a:ext>
            </a:extLst>
          </p:cNvPr>
          <p:cNvSpPr/>
          <p:nvPr/>
        </p:nvSpPr>
        <p:spPr>
          <a:xfrm>
            <a:off x="1025110" y="6140221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utvikle personlige egenskaper?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A4408999-62D0-42D5-84AF-4890F3D15664}"/>
              </a:ext>
            </a:extLst>
          </p:cNvPr>
          <p:cNvSpPr txBox="1">
            <a:spLocks/>
          </p:cNvSpPr>
          <p:nvPr/>
        </p:nvSpPr>
        <p:spPr>
          <a:xfrm>
            <a:off x="3649112" y="6154050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Personlige egenskaper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9E85968-E762-C0BC-DB43-5372E09CDAF8}"/>
              </a:ext>
            </a:extLst>
          </p:cNvPr>
          <p:cNvSpPr txBox="1"/>
          <p:nvPr/>
        </p:nvSpPr>
        <p:spPr>
          <a:xfrm>
            <a:off x="-184936" y="514934"/>
            <a:ext cx="7632673" cy="519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b-NO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Intervjuøvelse: </a:t>
            </a:r>
            <a:endParaRPr lang="nb-NO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nb-NO" sz="1800" b="1" dirty="0">
              <a:solidFill>
                <a:schemeClr val="bg1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nb-NO" sz="1800" b="1" dirty="0">
                <a:solidFill>
                  <a:schemeClr val="bg1"/>
                </a:solidFill>
              </a:rPr>
              <a:t>Velg to ulike yrker</a:t>
            </a:r>
            <a:r>
              <a:rPr lang="nb-NO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 skal dere tenke igjennom hvordan d</a:t>
            </a:r>
            <a:r>
              <a:rPr lang="nb-NO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 egenskapene fra forrige oppgave</a:t>
            </a:r>
            <a:r>
              <a:rPr lang="nb-NO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brukes i disse to yrkene. Deretter skal dere øve praktisk på et intervju:</a:t>
            </a:r>
          </a:p>
          <a:p>
            <a:pPr marL="457200">
              <a:lnSpc>
                <a:spcPct val="107000"/>
              </a:lnSpc>
            </a:pP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dere er tre på gruppa lager dere tre lapper der det står </a:t>
            </a:r>
            <a:r>
              <a:rPr lang="nb-NO" sz="18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«Arbeidsgiver» </a:t>
            </a: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én </a:t>
            </a:r>
            <a:r>
              <a:rPr lang="nb-NO" sz="18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«Arbeidstaker med yrke 1» </a:t>
            </a: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en annen og </a:t>
            </a:r>
            <a:r>
              <a:rPr lang="nb-NO" sz="18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«Arbeidstaker med yrke 2». </a:t>
            </a: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dere er fire kan dere legge til en til </a:t>
            </a:r>
            <a:r>
              <a:rPr lang="nb-NO" sz="18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«Arbeidsgiver»-</a:t>
            </a: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lapp. </a:t>
            </a:r>
            <a:r>
              <a:rPr lang="nb-NO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Hver deltaker trekker en lapp og skal spille den rollen de trakk.</a:t>
            </a: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Gjennomfør intervjuet først med «Yrke 1», så «Yrke 2» i ca. 3-5 minutter. Bytt så lapper, og intervju hverandre igjen.  </a:t>
            </a:r>
            <a:endParaRPr lang="nb-NO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Lytt til hverandre i de ulike rollene og legg merke til hvilke likheter og hvilke fors</a:t>
            </a:r>
            <a:r>
              <a:rPr lang="nb-NO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kjeller for hvordan egenskapene kom til nytte i de ulike yrkene. </a:t>
            </a: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de 1" descr="Kvinne som utfører jobbavhør">
            <a:extLst>
              <a:ext uri="{FF2B5EF4-FFF2-40B4-BE49-F238E27FC236}">
                <a16:creationId xmlns:a16="http://schemas.microsoft.com/office/drawing/2014/main" id="{7A7F1DF2-5335-8421-F10F-02534BF98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833" y="1594757"/>
            <a:ext cx="2190072" cy="32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065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firkant&#10;&#10;Automatisk generert beskrivelse">
            <a:extLst>
              <a:ext uri="{FF2B5EF4-FFF2-40B4-BE49-F238E27FC236}">
                <a16:creationId xmlns:a16="http://schemas.microsoft.com/office/drawing/2014/main" id="{9995F4F4-8776-4C83-BF25-624379F1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9375" t="12644" r="9375" b="7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0E86F-1ADF-7844-AA88-1A9C2C8D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40" y="6178925"/>
            <a:ext cx="1066699" cy="44018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D56CB0-154A-4C87-9D08-9632E06AAD0B}"/>
              </a:ext>
            </a:extLst>
          </p:cNvPr>
          <p:cNvSpPr/>
          <p:nvPr/>
        </p:nvSpPr>
        <p:spPr>
          <a:xfrm>
            <a:off x="333807" y="6159338"/>
            <a:ext cx="517168" cy="46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Avrundet rektangel 4">
            <a:extLst>
              <a:ext uri="{FF2B5EF4-FFF2-40B4-BE49-F238E27FC236}">
                <a16:creationId xmlns:a16="http://schemas.microsoft.com/office/drawing/2014/main" id="{DD32265B-F56F-414F-ACE4-B42939D75771}"/>
              </a:ext>
            </a:extLst>
          </p:cNvPr>
          <p:cNvSpPr/>
          <p:nvPr/>
        </p:nvSpPr>
        <p:spPr>
          <a:xfrm>
            <a:off x="1025110" y="6140221"/>
            <a:ext cx="2314454" cy="5055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66">
              <a:defRPr/>
            </a:pPr>
            <a:r>
              <a:rPr lang="nb-NO" sz="1300" b="1" dirty="0">
                <a:solidFill>
                  <a:schemeClr val="accent4"/>
                </a:solidFill>
                <a:latin typeface="Calibri" panose="020F0502020204030204"/>
              </a:rPr>
              <a:t>Modul 1</a:t>
            </a:r>
          </a:p>
          <a:p>
            <a:pPr algn="ctr" defTabSz="371466">
              <a:defRPr/>
            </a:pPr>
            <a:r>
              <a:rPr lang="nb-NO" sz="1138" b="1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Hvordan utvikle personlige egenskaper?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A4408999-62D0-42D5-84AF-4890F3D15664}"/>
              </a:ext>
            </a:extLst>
          </p:cNvPr>
          <p:cNvSpPr txBox="1">
            <a:spLocks/>
          </p:cNvSpPr>
          <p:nvPr/>
        </p:nvSpPr>
        <p:spPr>
          <a:xfrm>
            <a:off x="3649112" y="6154050"/>
            <a:ext cx="5096325" cy="505584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Personlige egenskaper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9E85968-E762-C0BC-DB43-5372E09CDAF8}"/>
              </a:ext>
            </a:extLst>
          </p:cNvPr>
          <p:cNvSpPr txBox="1"/>
          <p:nvPr/>
        </p:nvSpPr>
        <p:spPr>
          <a:xfrm>
            <a:off x="-49586" y="1520346"/>
            <a:ext cx="8392201" cy="4594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b-NO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tenker dere etter at dere har gjennomført intervjuet?</a:t>
            </a:r>
          </a:p>
          <a:p>
            <a:pPr marL="457200">
              <a:lnSpc>
                <a:spcPct val="107000"/>
              </a:lnSpc>
            </a:pPr>
            <a:r>
              <a:rPr lang="nb-NO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viktigst: </a:t>
            </a: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fagkunnskap, personlige egenskaper eller like viktig?</a:t>
            </a:r>
          </a:p>
          <a:p>
            <a:pPr lvl="0">
              <a:lnSpc>
                <a:spcPct val="107000"/>
              </a:lnSpc>
            </a:pPr>
            <a:endParaRPr lang="nb-NO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tror dere at vi ser så mange personlige egenskaper som etterspørres i stillingsannonser?</a:t>
            </a:r>
          </a:p>
          <a:p>
            <a:pPr lvl="0">
              <a:lnSpc>
                <a:spcPct val="107000"/>
              </a:lnSpc>
            </a:pPr>
            <a:endParaRPr lang="nb-NO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nb-NO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plevde dere at en egenskap kan være like viktig og nødvendig i to ulike yrkene? På hvilken måte eller ikke?</a:t>
            </a:r>
            <a:endParaRPr lang="nb-NO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</a:pPr>
            <a:endParaRPr lang="nb-NO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6081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2365</TotalTime>
  <Words>630</Words>
  <Application>Microsoft Office PowerPoint</Application>
  <PresentationFormat>A4 (210 x 297 mm)</PresentationFormat>
  <Paragraphs>90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tilpasse Sarpsborg leveransen?</dc:title>
  <dc:creator>Geir Endregard</dc:creator>
  <cp:lastModifiedBy>Marlene Mothes</cp:lastModifiedBy>
  <cp:revision>103</cp:revision>
  <dcterms:created xsi:type="dcterms:W3CDTF">2020-12-16T07:49:21Z</dcterms:created>
  <dcterms:modified xsi:type="dcterms:W3CDTF">2023-10-13T12:20:53Z</dcterms:modified>
</cp:coreProperties>
</file>